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340" r:id="rId5"/>
    <p:sldId id="259" r:id="rId6"/>
    <p:sldId id="261" r:id="rId7"/>
    <p:sldId id="258" r:id="rId8"/>
    <p:sldId id="260" r:id="rId9"/>
    <p:sldId id="266" r:id="rId10"/>
    <p:sldId id="267" r:id="rId11"/>
    <p:sldId id="268" r:id="rId12"/>
    <p:sldId id="269" r:id="rId13"/>
    <p:sldId id="270" r:id="rId14"/>
    <p:sldId id="271" r:id="rId15"/>
    <p:sldId id="272" r:id="rId16"/>
    <p:sldId id="339" r:id="rId17"/>
    <p:sldId id="273" r:id="rId18"/>
    <p:sldId id="274" r:id="rId19"/>
    <p:sldId id="275" r:id="rId20"/>
    <p:sldId id="276" r:id="rId21"/>
    <p:sldId id="277" r:id="rId22"/>
    <p:sldId id="296" r:id="rId23"/>
    <p:sldId id="278" r:id="rId24"/>
    <p:sldId id="284" r:id="rId25"/>
    <p:sldId id="287" r:id="rId26"/>
    <p:sldId id="288" r:id="rId27"/>
    <p:sldId id="291" r:id="rId28"/>
    <p:sldId id="295" r:id="rId29"/>
    <p:sldId id="342" r:id="rId30"/>
    <p:sldId id="341" r:id="rId31"/>
    <p:sldId id="343" r:id="rId32"/>
    <p:sldId id="297" r:id="rId33"/>
    <p:sldId id="300" r:id="rId34"/>
    <p:sldId id="301" r:id="rId35"/>
    <p:sldId id="298" r:id="rId36"/>
    <p:sldId id="303" r:id="rId37"/>
    <p:sldId id="299" r:id="rId38"/>
    <p:sldId id="304" r:id="rId39"/>
    <p:sldId id="305" r:id="rId40"/>
    <p:sldId id="306" r:id="rId41"/>
    <p:sldId id="307" r:id="rId42"/>
    <p:sldId id="309" r:id="rId43"/>
    <p:sldId id="310" r:id="rId44"/>
    <p:sldId id="311" r:id="rId45"/>
    <p:sldId id="312" r:id="rId46"/>
    <p:sldId id="313" r:id="rId47"/>
    <p:sldId id="314" r:id="rId48"/>
    <p:sldId id="315" r:id="rId49"/>
    <p:sldId id="316" r:id="rId50"/>
    <p:sldId id="317" r:id="rId51"/>
    <p:sldId id="318" r:id="rId52"/>
    <p:sldId id="319" r:id="rId53"/>
    <p:sldId id="326" r:id="rId54"/>
    <p:sldId id="327" r:id="rId55"/>
    <p:sldId id="328" r:id="rId56"/>
    <p:sldId id="321" r:id="rId57"/>
    <p:sldId id="322" r:id="rId58"/>
    <p:sldId id="323" r:id="rId59"/>
    <p:sldId id="324" r:id="rId60"/>
    <p:sldId id="325" r:id="rId61"/>
    <p:sldId id="334" r:id="rId62"/>
    <p:sldId id="344" r:id="rId63"/>
    <p:sldId id="336" r:id="rId64"/>
    <p:sldId id="337" r:id="rId65"/>
    <p:sldId id="345" r:id="rId66"/>
    <p:sldId id="338" r:id="rId67"/>
    <p:sldId id="346" r:id="rId68"/>
    <p:sldId id="347"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6057" autoAdjust="0"/>
  </p:normalViewPr>
  <p:slideViewPr>
    <p:cSldViewPr>
      <p:cViewPr varScale="1">
        <p:scale>
          <a:sx n="78" d="100"/>
          <a:sy n="78" d="100"/>
        </p:scale>
        <p:origin x="1603"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057A7E-7AB8-482F-AB42-7A7AF805813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403D203-480A-4F2B-99CA-29E34F72ED34}"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16057A7E-7AB8-482F-AB42-7A7AF8058136}"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03D203-480A-4F2B-99CA-29E34F72ED34}" type="datetimeFigureOut">
              <a:rPr lang="en-US" smtClean="0"/>
              <a:pPr/>
              <a:t>11/19/2022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6057A7E-7AB8-482F-AB42-7A7AF8058136}"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system.na1.netsuite.com/app/help/helpcenter.nl?fid=section_N3094136.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b="1" dirty="0">
                <a:solidFill>
                  <a:schemeClr val="tx2">
                    <a:lumMod val="60000"/>
                    <a:lumOff val="40000"/>
                  </a:schemeClr>
                </a:solidFill>
              </a:rPr>
              <a:t>NETSUITE- TECHNICAL TRAINING </a:t>
            </a:r>
            <a:endParaRPr lang="en-US" sz="3600" dirty="0">
              <a:solidFill>
                <a:schemeClr val="tx2">
                  <a:lumMod val="60000"/>
                  <a:lumOff val="4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Working with Records</a:t>
            </a:r>
          </a:p>
        </p:txBody>
      </p:sp>
      <p:sp>
        <p:nvSpPr>
          <p:cNvPr id="3" name="Content Placeholder 2"/>
          <p:cNvSpPr>
            <a:spLocks noGrp="1"/>
          </p:cNvSpPr>
          <p:nvPr>
            <p:ph idx="1"/>
          </p:nvPr>
        </p:nvSpPr>
        <p:spPr/>
        <p:txBody>
          <a:bodyPr>
            <a:normAutofit/>
          </a:bodyPr>
          <a:lstStyle/>
          <a:p>
            <a:r>
              <a:rPr lang="en-US" dirty="0"/>
              <a:t>The Suite Script API includes several Record APIs that interact with the entire NetSuite record object. When you work with Record APIs, you are doing things such as creating, deleting, copying, or loading all elements of a record.</a:t>
            </a:r>
          </a:p>
          <a:p>
            <a:r>
              <a:rPr lang="en-US" dirty="0"/>
              <a:t>Whether you are working with standard NetSuite records (for example, Sale Order, Invoice, Customer, Vendor) or custom records you have created using Suite Builder, you will use all the same Record APIs to interact with the record object.</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Standard Vs Dynamic mode</a:t>
            </a:r>
          </a:p>
        </p:txBody>
      </p:sp>
      <p:sp>
        <p:nvSpPr>
          <p:cNvPr id="3" name="Content Placeholder 2"/>
          <p:cNvSpPr>
            <a:spLocks noGrp="1"/>
          </p:cNvSpPr>
          <p:nvPr>
            <p:ph idx="1"/>
          </p:nvPr>
        </p:nvSpPr>
        <p:spPr/>
        <p:txBody>
          <a:bodyPr>
            <a:normAutofit/>
          </a:bodyPr>
          <a:lstStyle/>
          <a:p>
            <a:r>
              <a:rPr lang="en-US" dirty="0"/>
              <a:t>When you programmatically create a new sales order in dynamic mode, all of the same sourcing behaviors that occur in the UI also occur in your script as each line is executed. As a result, you can obtain sourced, validated, and recalculated field values in “real-time” without first having to submit the record.</a:t>
            </a:r>
          </a:p>
          <a:p>
            <a:r>
              <a:rPr lang="en-US" dirty="0"/>
              <a:t>When working with records in standard mode, you must submit and then load the record to obtain these same values. In standard mode, all business logic is executed on only after data is submitted.</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Working with Fields</a:t>
            </a:r>
          </a:p>
        </p:txBody>
      </p:sp>
      <p:sp>
        <p:nvSpPr>
          <p:cNvPr id="3" name="Content Placeholder 2"/>
          <p:cNvSpPr>
            <a:spLocks noGrp="1"/>
          </p:cNvSpPr>
          <p:nvPr>
            <p:ph idx="1"/>
          </p:nvPr>
        </p:nvSpPr>
        <p:spPr/>
        <p:txBody>
          <a:bodyPr/>
          <a:lstStyle/>
          <a:p>
            <a:r>
              <a:rPr lang="en-US" dirty="0"/>
              <a:t>The Suite Script API includes several Field APIs you can use to set and get values for built-in NetSuite standard fields, as well as for custom fields. Standard fields are those that come with NetSuite. Custom fields are those that have been created by NetSuite users to customize their accounts. Custom fields are created using Suite Builder point-and-click customization tools.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Working with Fields</a:t>
            </a:r>
            <a:endParaRPr lang="en-US" dirty="0"/>
          </a:p>
        </p:txBody>
      </p:sp>
      <p:sp>
        <p:nvSpPr>
          <p:cNvPr id="3" name="Content Placeholder 2"/>
          <p:cNvSpPr>
            <a:spLocks noGrp="1"/>
          </p:cNvSpPr>
          <p:nvPr>
            <p:ph idx="1"/>
          </p:nvPr>
        </p:nvSpPr>
        <p:spPr/>
        <p:txBody>
          <a:bodyPr>
            <a:normAutofit/>
          </a:bodyPr>
          <a:lstStyle/>
          <a:p>
            <a:r>
              <a:rPr lang="en-US" dirty="0"/>
              <a:t>Based on location of the field, Netsuite categories following type</a:t>
            </a:r>
          </a:p>
          <a:p>
            <a:r>
              <a:rPr lang="en-US" dirty="0"/>
              <a:t>Body Fields</a:t>
            </a:r>
          </a:p>
          <a:p>
            <a:r>
              <a:rPr lang="en-US" dirty="0"/>
              <a:t> Sublist Fields</a:t>
            </a:r>
          </a:p>
          <a:p>
            <a:pPr>
              <a:buNone/>
            </a:pPr>
            <a:endParaRPr lang="en-US" dirty="0"/>
          </a:p>
          <a:p>
            <a:pPr>
              <a:buNone/>
            </a:pPr>
            <a:r>
              <a:rPr lang="en-US" dirty="0"/>
              <a:t>               Many Suite Script APIs allow you to get, set, or search for the value of a particular field. Whether you are referencing a standard field or a custom field, when you reference the field in Suite Script, you will use the field’s internal 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Working with Sublists</a:t>
            </a:r>
          </a:p>
        </p:txBody>
      </p:sp>
      <p:sp>
        <p:nvSpPr>
          <p:cNvPr id="3" name="Content Placeholder 2"/>
          <p:cNvSpPr>
            <a:spLocks noGrp="1"/>
          </p:cNvSpPr>
          <p:nvPr>
            <p:ph idx="1"/>
          </p:nvPr>
        </p:nvSpPr>
        <p:spPr/>
        <p:txBody>
          <a:bodyPr>
            <a:normAutofit lnSpcReduction="10000"/>
          </a:bodyPr>
          <a:lstStyle/>
          <a:p>
            <a:r>
              <a:rPr lang="en-US" sz="2400" dirty="0"/>
              <a:t>Editor Sublists: The editor sublist allows users to insert/edit/remove lines dynamically prior to submitting the form.</a:t>
            </a:r>
          </a:p>
          <a:p>
            <a:r>
              <a:rPr lang="en-US" sz="2400" dirty="0"/>
              <a:t>Inline Editor Sublists: you can add/edit/remove lines dynamically prior to submitting the form, you can add/edit/remove lines using the UI or Suite Script</a:t>
            </a:r>
          </a:p>
          <a:p>
            <a:r>
              <a:rPr lang="en-US" sz="2400" dirty="0"/>
              <a:t>List Sublists: list sublists are not dynamic. The number of line items are fixed and cannot be removed or added on-the-fly though UI customization or through Suite Script.</a:t>
            </a:r>
          </a:p>
          <a:p>
            <a:r>
              <a:rPr lang="en-US" sz="2400" dirty="0"/>
              <a:t>Static List Sublists: It ad-only sublists, contain static data. These sublists are typically used for displaying associated records/data rather than child records/data.</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Working with Sublists</a:t>
            </a:r>
            <a:endParaRPr lang="en-US" dirty="0"/>
          </a:p>
        </p:txBody>
      </p:sp>
      <p:sp>
        <p:nvSpPr>
          <p:cNvPr id="3" name="Content Placeholder 2"/>
          <p:cNvSpPr>
            <a:spLocks noGrp="1"/>
          </p:cNvSpPr>
          <p:nvPr>
            <p:ph idx="1"/>
          </p:nvPr>
        </p:nvSpPr>
        <p:spPr/>
        <p:txBody>
          <a:bodyPr/>
          <a:lstStyle/>
          <a:p>
            <a:r>
              <a:rPr lang="en-US" dirty="0"/>
              <a:t>Netsuite Provides several API’s to access the data.</a:t>
            </a:r>
          </a:p>
          <a:p>
            <a:r>
              <a:rPr lang="en-US" dirty="0"/>
              <a:t>By using Sublist API, you can add , edit and  deletes line items.</a:t>
            </a:r>
          </a:p>
          <a:p>
            <a:r>
              <a:rPr lang="en-US" dirty="0"/>
              <a:t>Ex: nlapiSetLineItemValue(‘item’, ‘item’, 2,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lstStyle/>
          <a:p>
            <a:r>
              <a:rPr lang="en-US" dirty="0">
                <a:solidFill>
                  <a:srgbClr val="0070C0"/>
                </a:solidFill>
              </a:rPr>
              <a:t>Working with Sub Records</a:t>
            </a:r>
            <a:endParaRPr lang="en-US" dirty="0"/>
          </a:p>
        </p:txBody>
      </p:sp>
      <p:sp>
        <p:nvSpPr>
          <p:cNvPr id="3" name="Content Placeholder 2"/>
          <p:cNvSpPr>
            <a:spLocks noGrp="1"/>
          </p:cNvSpPr>
          <p:nvPr>
            <p:ph idx="1"/>
          </p:nvPr>
        </p:nvSpPr>
        <p:spPr>
          <a:xfrm>
            <a:off x="381000" y="1600200"/>
            <a:ext cx="8229600" cy="4800600"/>
          </a:xfrm>
        </p:spPr>
        <p:txBody>
          <a:bodyPr>
            <a:normAutofit fontScale="92500" lnSpcReduction="20000"/>
          </a:bodyPr>
          <a:lstStyle/>
          <a:p>
            <a:r>
              <a:rPr lang="en-US" dirty="0"/>
              <a:t>A subrecord includes many of the same elements of a standard NetSuite record (body fields, sublists and sublist fields, and so on). However, subrecords must be created, edited, removed, or viewed from within the context of a standard (parent) record.</a:t>
            </a:r>
          </a:p>
          <a:p>
            <a:r>
              <a:rPr lang="en-US" dirty="0"/>
              <a:t>If you want to create a subrecord to hold data for a record in a sublist, you can do so from a sublist field.</a:t>
            </a:r>
          </a:p>
          <a:p>
            <a:r>
              <a:rPr lang="en-US" dirty="0"/>
              <a:t>When working with subrecords from a </a:t>
            </a:r>
            <a:r>
              <a:rPr lang="en-US" b="1" dirty="0"/>
              <a:t>sublist field</a:t>
            </a:r>
            <a:r>
              <a:rPr lang="en-US" dirty="0"/>
              <a:t> on the parent record, you will use these APIs if you are working with the parent record in a “current record” context, such as in a user event script or a client script:</a:t>
            </a:r>
          </a:p>
          <a:p>
            <a:r>
              <a:rPr lang="en-US" dirty="0"/>
              <a:t>If you are loading the parent record using SuiteScript, and you want to create/access a subrecord from a sublist, you will use these methods on the </a:t>
            </a:r>
            <a:r>
              <a:rPr lang="en-US" dirty="0" err="1">
                <a:hlinkClick r:id="rId2"/>
              </a:rPr>
              <a:t>nlobjRecord</a:t>
            </a:r>
            <a:r>
              <a:rPr lang="en-US" dirty="0"/>
              <a:t> object: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Day 3-Script Types</a:t>
            </a:r>
          </a:p>
        </p:txBody>
      </p:sp>
      <p:sp>
        <p:nvSpPr>
          <p:cNvPr id="3" name="Content Placeholder 2"/>
          <p:cNvSpPr>
            <a:spLocks noGrp="1"/>
          </p:cNvSpPr>
          <p:nvPr>
            <p:ph idx="1"/>
          </p:nvPr>
        </p:nvSpPr>
        <p:spPr/>
        <p:txBody>
          <a:bodyPr/>
          <a:lstStyle/>
          <a:p>
            <a:r>
              <a:rPr lang="en-US" dirty="0"/>
              <a:t>Script types can categorized based on where they run(Client Side/Server Side) </a:t>
            </a:r>
          </a:p>
          <a:p>
            <a:r>
              <a:rPr lang="en-US" dirty="0"/>
              <a:t>We can use API to create type of script type.</a:t>
            </a:r>
          </a:p>
          <a:p>
            <a:r>
              <a:rPr lang="en-US" dirty="0"/>
              <a:t>The script type are Client, User Event, Map Reduce, Suitelet ,Scheduled , Portlet, Mass Update , Workflow Action and Bundle Installation Scripts.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Day 4- Client Script</a:t>
            </a:r>
          </a:p>
        </p:txBody>
      </p:sp>
      <p:sp>
        <p:nvSpPr>
          <p:cNvPr id="3" name="Content Placeholder 2"/>
          <p:cNvSpPr>
            <a:spLocks noGrp="1"/>
          </p:cNvSpPr>
          <p:nvPr>
            <p:ph idx="1"/>
          </p:nvPr>
        </p:nvSpPr>
        <p:spPr/>
        <p:txBody>
          <a:bodyPr>
            <a:normAutofit lnSpcReduction="10000"/>
          </a:bodyPr>
          <a:lstStyle/>
          <a:p>
            <a:r>
              <a:rPr lang="en-US" sz="2800" dirty="0"/>
              <a:t>Client scripts are Suite Scripts executed in the browser. They can run on most standard records, custom record types, and custom NetSuite pages.</a:t>
            </a:r>
          </a:p>
          <a:p>
            <a:r>
              <a:rPr lang="en-US" sz="2800" dirty="0"/>
              <a:t>Generally, client scripts are used to validate user-entered data and to auto-populate fields or sub lists at various form events. Such events can include loading or initializing a form, changing a field, or saving a record. </a:t>
            </a:r>
          </a:p>
          <a:p>
            <a:r>
              <a:rPr lang="en-US" sz="2800" dirty="0"/>
              <a:t>Another use case for client scripts is to source data from an external data source to a field</a:t>
            </a:r>
            <a:r>
              <a:rPr lang="en-US" sz="24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Client Event Functions</a:t>
            </a:r>
            <a:br>
              <a:rPr lang="en-US" b="1" i="1" dirty="0"/>
            </a:br>
            <a:endParaRPr lang="en-US" dirty="0"/>
          </a:p>
        </p:txBody>
      </p:sp>
      <p:sp>
        <p:nvSpPr>
          <p:cNvPr id="3" name="Content Placeholder 2"/>
          <p:cNvSpPr>
            <a:spLocks noGrp="1"/>
          </p:cNvSpPr>
          <p:nvPr>
            <p:ph idx="1"/>
          </p:nvPr>
        </p:nvSpPr>
        <p:spPr/>
        <p:txBody>
          <a:bodyPr>
            <a:normAutofit lnSpcReduction="10000"/>
          </a:bodyPr>
          <a:lstStyle/>
          <a:p>
            <a:pPr>
              <a:buNone/>
            </a:pPr>
            <a:r>
              <a:rPr lang="en-US" sz="2400" dirty="0"/>
              <a:t>In NetSuite, client scripts can be executed on some different client-side events. The following are some of the events</a:t>
            </a:r>
          </a:p>
          <a:p>
            <a:r>
              <a:rPr lang="en-US" sz="2400" dirty="0"/>
              <a:t>User loads a NetSuite form into the browser.</a:t>
            </a:r>
          </a:p>
          <a:p>
            <a:r>
              <a:rPr lang="en-US" sz="2400" dirty="0"/>
              <a:t>User selects a field or a field is updated.</a:t>
            </a:r>
          </a:p>
          <a:p>
            <a:r>
              <a:rPr lang="en-US" sz="2400" dirty="0"/>
              <a:t>Field is auto-updated through a sourcing relationship with another field.</a:t>
            </a:r>
          </a:p>
          <a:p>
            <a:r>
              <a:rPr lang="en-US" sz="2400" dirty="0"/>
              <a:t>User clicks the Submit button on the form.</a:t>
            </a:r>
          </a:p>
          <a:p>
            <a:r>
              <a:rPr lang="en-US" sz="2400" dirty="0"/>
              <a:t>When user adding line/removing line</a:t>
            </a:r>
          </a:p>
          <a:p>
            <a:r>
              <a:rPr lang="en-US" sz="2400" dirty="0"/>
              <a:t>Event on every line adding.</a:t>
            </a:r>
          </a:p>
          <a:p>
            <a:endParaRPr lang="en-US" sz="2400" dirty="0"/>
          </a:p>
          <a:p>
            <a:pPr>
              <a:buNone/>
            </a:pPr>
            <a:r>
              <a:rPr lang="en-US" sz="24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Training Content</a:t>
            </a:r>
          </a:p>
        </p:txBody>
      </p:sp>
      <p:sp>
        <p:nvSpPr>
          <p:cNvPr id="6" name="Content Placeholder 5"/>
          <p:cNvSpPr>
            <a:spLocks noGrp="1"/>
          </p:cNvSpPr>
          <p:nvPr>
            <p:ph idx="1"/>
          </p:nvPr>
        </p:nvSpPr>
        <p:spPr/>
        <p:txBody>
          <a:bodyPr>
            <a:normAutofit lnSpcReduction="10000"/>
          </a:bodyPr>
          <a:lstStyle/>
          <a:p>
            <a:r>
              <a:rPr lang="en-US" sz="1600" dirty="0">
                <a:solidFill>
                  <a:srgbClr val="0070C0"/>
                </a:solidFill>
              </a:rPr>
              <a:t>Day 1- </a:t>
            </a:r>
            <a:r>
              <a:rPr lang="en-US" sz="1600" dirty="0"/>
              <a:t>SuiteScript API Overview</a:t>
            </a:r>
          </a:p>
          <a:p>
            <a:r>
              <a:rPr lang="en-US" sz="1600" dirty="0">
                <a:solidFill>
                  <a:srgbClr val="0070C0"/>
                </a:solidFill>
              </a:rPr>
              <a:t>Day 2- </a:t>
            </a:r>
            <a:r>
              <a:rPr lang="en-US" sz="1600" dirty="0"/>
              <a:t>Interacting With NetSuite Data</a:t>
            </a:r>
          </a:p>
          <a:p>
            <a:r>
              <a:rPr lang="en-US" sz="1600" dirty="0">
                <a:solidFill>
                  <a:srgbClr val="0070C0"/>
                </a:solidFill>
              </a:rPr>
              <a:t>Day 3- </a:t>
            </a:r>
            <a:r>
              <a:rPr lang="en-US" sz="1600" dirty="0"/>
              <a:t>Script Types</a:t>
            </a:r>
          </a:p>
          <a:p>
            <a:r>
              <a:rPr lang="en-US" sz="1600" dirty="0">
                <a:solidFill>
                  <a:srgbClr val="0070C0"/>
                </a:solidFill>
              </a:rPr>
              <a:t>Day 4- </a:t>
            </a:r>
            <a:r>
              <a:rPr lang="en-US" sz="1600" dirty="0"/>
              <a:t>Client Script</a:t>
            </a:r>
          </a:p>
          <a:p>
            <a:r>
              <a:rPr lang="en-US" sz="1600" dirty="0">
                <a:solidFill>
                  <a:srgbClr val="0070C0"/>
                </a:solidFill>
              </a:rPr>
              <a:t>Day 5- </a:t>
            </a:r>
            <a:r>
              <a:rPr lang="en-US" sz="1600" dirty="0"/>
              <a:t>User Event Script</a:t>
            </a:r>
          </a:p>
          <a:p>
            <a:r>
              <a:rPr lang="en-US" sz="1600" dirty="0">
                <a:solidFill>
                  <a:srgbClr val="0070C0"/>
                </a:solidFill>
              </a:rPr>
              <a:t>Day 6- </a:t>
            </a:r>
            <a:r>
              <a:rPr lang="en-US" sz="1600" dirty="0"/>
              <a:t>Map Reduce Script</a:t>
            </a:r>
          </a:p>
          <a:p>
            <a:r>
              <a:rPr lang="en-US" sz="1600" dirty="0">
                <a:solidFill>
                  <a:srgbClr val="0070C0"/>
                </a:solidFill>
              </a:rPr>
              <a:t>Day 7- </a:t>
            </a:r>
            <a:r>
              <a:rPr lang="en-US" sz="1600" dirty="0"/>
              <a:t>Suitelet Script</a:t>
            </a:r>
          </a:p>
          <a:p>
            <a:r>
              <a:rPr lang="en-US" sz="1600" dirty="0">
                <a:solidFill>
                  <a:srgbClr val="0070C0"/>
                </a:solidFill>
              </a:rPr>
              <a:t>Day 8- </a:t>
            </a:r>
            <a:r>
              <a:rPr lang="en-US" sz="1600" dirty="0"/>
              <a:t>Schedule Script</a:t>
            </a:r>
          </a:p>
          <a:p>
            <a:r>
              <a:rPr lang="en-US" sz="1600" dirty="0">
                <a:solidFill>
                  <a:srgbClr val="0070C0"/>
                </a:solidFill>
              </a:rPr>
              <a:t>Day 9- </a:t>
            </a:r>
            <a:r>
              <a:rPr lang="en-US" sz="1600" dirty="0"/>
              <a:t>RESTLet Script</a:t>
            </a:r>
          </a:p>
          <a:p>
            <a:r>
              <a:rPr lang="en-US" sz="1600" dirty="0">
                <a:solidFill>
                  <a:srgbClr val="0070C0"/>
                </a:solidFill>
              </a:rPr>
              <a:t>Day 10- </a:t>
            </a:r>
            <a:r>
              <a:rPr lang="en-US" sz="1600" dirty="0"/>
              <a:t>Portlet Script and Bundle Installation Script</a:t>
            </a:r>
          </a:p>
          <a:p>
            <a:r>
              <a:rPr lang="en-US" sz="1600" dirty="0">
                <a:solidFill>
                  <a:srgbClr val="0070C0"/>
                </a:solidFill>
              </a:rPr>
              <a:t>Day 11- </a:t>
            </a:r>
            <a:r>
              <a:rPr lang="en-US" sz="1600" dirty="0"/>
              <a:t>Mass Update Script and Workflow Action Script</a:t>
            </a:r>
          </a:p>
          <a:p>
            <a:r>
              <a:rPr lang="en-US" sz="1600" dirty="0">
                <a:solidFill>
                  <a:srgbClr val="0070C0"/>
                </a:solidFill>
              </a:rPr>
              <a:t>Day 12- </a:t>
            </a:r>
            <a:r>
              <a:rPr lang="en-US" sz="1600" dirty="0"/>
              <a:t>Debugging Scripts</a:t>
            </a:r>
          </a:p>
          <a:p>
            <a:r>
              <a:rPr lang="en-US" sz="1600" dirty="0">
                <a:solidFill>
                  <a:srgbClr val="0070C0"/>
                </a:solidFill>
              </a:rPr>
              <a:t>Day 13- </a:t>
            </a:r>
            <a:r>
              <a:rPr lang="en-US" sz="1600" dirty="0"/>
              <a:t>Best Practices</a:t>
            </a:r>
          </a:p>
          <a:p>
            <a:r>
              <a:rPr lang="en-US" sz="1600" dirty="0">
                <a:solidFill>
                  <a:srgbClr val="0070C0"/>
                </a:solidFill>
              </a:rPr>
              <a:t>Day 14- </a:t>
            </a:r>
            <a:r>
              <a:rPr lang="en-US" sz="1600" dirty="0"/>
              <a:t>Q &amp; A</a:t>
            </a:r>
          </a:p>
          <a:p>
            <a:r>
              <a:rPr lang="en-US" sz="1600" dirty="0">
                <a:solidFill>
                  <a:srgbClr val="0070C0"/>
                </a:solidFill>
              </a:rPr>
              <a:t>Day 15- </a:t>
            </a:r>
            <a:r>
              <a:rPr lang="en-US" sz="1600" dirty="0"/>
              <a:t>Final Review and Conclude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Client Script Events </a:t>
            </a:r>
          </a:p>
        </p:txBody>
      </p:sp>
      <p:graphicFrame>
        <p:nvGraphicFramePr>
          <p:cNvPr id="4" name="Content Placeholder 3"/>
          <p:cNvGraphicFramePr>
            <a:graphicFrameLocks noGrp="1"/>
          </p:cNvGraphicFramePr>
          <p:nvPr>
            <p:ph idx="1"/>
          </p:nvPr>
        </p:nvGraphicFramePr>
        <p:xfrm>
          <a:off x="457200" y="1"/>
          <a:ext cx="8077200" cy="5943600"/>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gridCol w="2019300">
                  <a:extLst>
                    <a:ext uri="{9D8B030D-6E8A-4147-A177-3AD203B41FA5}">
                      <a16:colId xmlns:a16="http://schemas.microsoft.com/office/drawing/2014/main" val="20002"/>
                    </a:ext>
                  </a:extLst>
                </a:gridCol>
                <a:gridCol w="2019300">
                  <a:extLst>
                    <a:ext uri="{9D8B030D-6E8A-4147-A177-3AD203B41FA5}">
                      <a16:colId xmlns:a16="http://schemas.microsoft.com/office/drawing/2014/main" val="20003"/>
                    </a:ext>
                  </a:extLst>
                </a:gridCol>
              </a:tblGrid>
              <a:tr h="182033">
                <a:tc>
                  <a:txBody>
                    <a:bodyPr/>
                    <a:lstStyle/>
                    <a:p>
                      <a:r>
                        <a:rPr lang="en-US" sz="1800" b="1" kern="1200" dirty="0">
                          <a:solidFill>
                            <a:schemeClr val="lt1"/>
                          </a:solidFill>
                          <a:latin typeface="+mn-lt"/>
                          <a:ea typeface="+mn-ea"/>
                          <a:cs typeface="+mn-cs"/>
                        </a:rPr>
                        <a:t>Client Event Type</a:t>
                      </a:r>
                      <a:endParaRPr lang="en-US" dirty="0"/>
                    </a:p>
                  </a:txBody>
                  <a:tcPr/>
                </a:tc>
                <a:tc>
                  <a:txBody>
                    <a:bodyPr/>
                    <a:lstStyle/>
                    <a:p>
                      <a:r>
                        <a:rPr lang="en-US" sz="1800" b="1" kern="1200" dirty="0">
                          <a:solidFill>
                            <a:schemeClr val="lt1"/>
                          </a:solidFill>
                          <a:latin typeface="+mn-lt"/>
                          <a:ea typeface="+mn-ea"/>
                          <a:cs typeface="+mn-cs"/>
                        </a:rPr>
                        <a:t>Parameter</a:t>
                      </a:r>
                      <a:endParaRPr lang="en-US" dirty="0"/>
                    </a:p>
                  </a:txBody>
                  <a:tcPr/>
                </a:tc>
                <a:tc>
                  <a:txBody>
                    <a:bodyPr/>
                    <a:lstStyle/>
                    <a:p>
                      <a:r>
                        <a:rPr lang="en-US" sz="1800" b="1" kern="1200" dirty="0">
                          <a:solidFill>
                            <a:schemeClr val="lt1"/>
                          </a:solidFill>
                          <a:latin typeface="+mn-lt"/>
                          <a:ea typeface="+mn-ea"/>
                          <a:cs typeface="+mn-cs"/>
                        </a:rPr>
                        <a:t>Returns</a:t>
                      </a:r>
                      <a:endParaRPr lang="en-US" dirty="0"/>
                    </a:p>
                  </a:txBody>
                  <a:tcPr/>
                </a:tc>
                <a:tc>
                  <a:txBody>
                    <a:bodyPr/>
                    <a:lstStyle/>
                    <a:p>
                      <a:r>
                        <a:rPr lang="en-US" sz="1800" b="1" kern="1200" dirty="0">
                          <a:solidFill>
                            <a:schemeClr val="lt1"/>
                          </a:solidFill>
                          <a:latin typeface="+mn-lt"/>
                          <a:ea typeface="+mn-ea"/>
                          <a:cs typeface="+mn-cs"/>
                        </a:rPr>
                        <a:t>Description</a:t>
                      </a:r>
                      <a:endParaRPr lang="en-US" dirty="0"/>
                    </a:p>
                  </a:txBody>
                  <a:tcPr/>
                </a:tc>
                <a:extLst>
                  <a:ext uri="{0D108BD9-81ED-4DB2-BD59-A6C34878D82A}">
                    <a16:rowId xmlns:a16="http://schemas.microsoft.com/office/drawing/2014/main" val="10000"/>
                  </a:ext>
                </a:extLst>
              </a:tr>
              <a:tr h="1082040">
                <a:tc>
                  <a:txBody>
                    <a:bodyPr/>
                    <a:lstStyle/>
                    <a:p>
                      <a:r>
                        <a:rPr lang="en-US" sz="1800" kern="1200" dirty="0">
                          <a:solidFill>
                            <a:schemeClr val="dk1"/>
                          </a:solidFill>
                          <a:latin typeface="+mn-lt"/>
                          <a:ea typeface="+mn-ea"/>
                          <a:cs typeface="+mn-cs"/>
                        </a:rPr>
                        <a:t>PageInit</a:t>
                      </a:r>
                      <a:endParaRPr lang="en-US" dirty="0"/>
                    </a:p>
                  </a:txBody>
                  <a:tcPr/>
                </a:tc>
                <a:tc>
                  <a:txBody>
                    <a:bodyPr/>
                    <a:lstStyle/>
                    <a:p>
                      <a:r>
                        <a:rPr lang="en-US" sz="1800" kern="1200" dirty="0">
                          <a:solidFill>
                            <a:schemeClr val="dk1"/>
                          </a:solidFill>
                          <a:latin typeface="+mn-lt"/>
                          <a:ea typeface="+mn-ea"/>
                          <a:cs typeface="+mn-cs"/>
                        </a:rPr>
                        <a:t>type: the mode in which record accessed(create, edit)</a:t>
                      </a:r>
                      <a:endParaRPr lang="en-US" dirty="0"/>
                    </a:p>
                  </a:txBody>
                  <a:tcPr/>
                </a:tc>
                <a:tc>
                  <a:txBody>
                    <a:bodyPr/>
                    <a:lstStyle/>
                    <a:p>
                      <a:endParaRPr lang="en-US"/>
                    </a:p>
                  </a:txBody>
                  <a:tcPr/>
                </a:tc>
                <a:tc>
                  <a:txBody>
                    <a:bodyPr/>
                    <a:lstStyle/>
                    <a:p>
                      <a:pPr marL="0" marR="0" indent="0">
                        <a:lnSpc>
                          <a:spcPct val="100000"/>
                        </a:lnSpc>
                        <a:spcBef>
                          <a:spcPts val="0"/>
                        </a:spcBef>
                        <a:spcAft>
                          <a:spcPts val="0"/>
                        </a:spcAft>
                      </a:pPr>
                      <a:r>
                        <a:rPr lang="en-US" sz="1800" kern="1200" dirty="0">
                          <a:solidFill>
                            <a:schemeClr val="dk1"/>
                          </a:solidFill>
                          <a:latin typeface="+mn-lt"/>
                          <a:ea typeface="+mn-ea"/>
                          <a:cs typeface="+mn-cs"/>
                        </a:rPr>
                        <a:t>This client event occurs when the page completes loading or when the form is reset</a:t>
                      </a:r>
                      <a:endParaRPr lang="en-US" sz="1600" dirty="0">
                        <a:latin typeface="+mn-lt"/>
                        <a:ea typeface="Times New Roman"/>
                        <a:cs typeface="Times New Roman"/>
                      </a:endParaRPr>
                    </a:p>
                  </a:txBody>
                  <a:tcPr marL="68580" marR="68580" marT="0" marB="0"/>
                </a:tc>
                <a:extLst>
                  <a:ext uri="{0D108BD9-81ED-4DB2-BD59-A6C34878D82A}">
                    <a16:rowId xmlns:a16="http://schemas.microsoft.com/office/drawing/2014/main" val="10001"/>
                  </a:ext>
                </a:extLst>
              </a:tr>
              <a:tr h="2331720">
                <a:tc>
                  <a:txBody>
                    <a:bodyPr/>
                    <a:lstStyle/>
                    <a:p>
                      <a:r>
                        <a:rPr lang="en-US" sz="1800" kern="1200" dirty="0">
                          <a:solidFill>
                            <a:schemeClr val="dk1"/>
                          </a:solidFill>
                          <a:latin typeface="+mn-lt"/>
                          <a:ea typeface="+mn-ea"/>
                          <a:cs typeface="+mn-cs"/>
                        </a:rPr>
                        <a:t>saveRecocd</a:t>
                      </a:r>
                      <a:endParaRPr lang="en-US" dirty="0"/>
                    </a:p>
                  </a:txBody>
                  <a:tcPr/>
                </a:tc>
                <a:tc>
                  <a:txBody>
                    <a:bodyPr/>
                    <a:lstStyle/>
                    <a:p>
                      <a:endParaRPr lang="en-US" dirty="0"/>
                    </a:p>
                  </a:txBody>
                  <a:tcPr/>
                </a:tc>
                <a:tc>
                  <a:txBody>
                    <a:bodyPr/>
                    <a:lstStyle/>
                    <a:p>
                      <a:r>
                        <a:rPr lang="en-US" sz="1800" kern="1200" dirty="0">
                          <a:solidFill>
                            <a:schemeClr val="dk1"/>
                          </a:solidFill>
                          <a:latin typeface="+mn-lt"/>
                          <a:ea typeface="+mn-ea"/>
                          <a:cs typeface="+mn-cs"/>
                        </a:rPr>
                        <a:t>Boolean</a:t>
                      </a:r>
                      <a:endParaRPr lang="en-US" dirty="0"/>
                    </a:p>
                  </a:txBody>
                  <a:tcPr/>
                </a:tc>
                <a:tc>
                  <a:txBody>
                    <a:bodyPr/>
                    <a:lstStyle/>
                    <a:p>
                      <a:r>
                        <a:rPr lang="en-US" sz="1800" kern="1200" dirty="0">
                          <a:solidFill>
                            <a:schemeClr val="dk1"/>
                          </a:solidFill>
                          <a:latin typeface="+mn-lt"/>
                          <a:ea typeface="+mn-ea"/>
                          <a:cs typeface="+mn-cs"/>
                        </a:rPr>
                        <a:t>This client event occurs when the submit button is pressed but prior to the form being submitted. You should always return either </a:t>
                      </a:r>
                      <a:r>
                        <a:rPr lang="en-US" sz="1800" b="1" kern="1200" dirty="0">
                          <a:solidFill>
                            <a:schemeClr val="dk1"/>
                          </a:solidFill>
                          <a:latin typeface="+mn-lt"/>
                          <a:ea typeface="+mn-ea"/>
                          <a:cs typeface="+mn-cs"/>
                        </a:rPr>
                        <a:t>true</a:t>
                      </a:r>
                      <a:r>
                        <a:rPr lang="en-US" sz="1800" kern="1200" dirty="0">
                          <a:solidFill>
                            <a:schemeClr val="dk1"/>
                          </a:solidFill>
                          <a:latin typeface="+mn-lt"/>
                          <a:ea typeface="+mn-ea"/>
                          <a:cs typeface="+mn-cs"/>
                        </a:rPr>
                        <a:t> or </a:t>
                      </a:r>
                      <a:r>
                        <a:rPr lang="en-US" sz="1800" b="1" kern="1200" dirty="0">
                          <a:solidFill>
                            <a:schemeClr val="dk1"/>
                          </a:solidFill>
                          <a:latin typeface="+mn-lt"/>
                          <a:ea typeface="+mn-ea"/>
                          <a:cs typeface="+mn-cs"/>
                        </a:rPr>
                        <a:t>false</a:t>
                      </a:r>
                      <a:r>
                        <a:rPr lang="en-US" sz="1800" kern="1200" dirty="0">
                          <a:solidFill>
                            <a:schemeClr val="dk1"/>
                          </a:solidFill>
                          <a:latin typeface="+mn-lt"/>
                          <a:ea typeface="+mn-ea"/>
                          <a:cs typeface="+mn-cs"/>
                        </a:rPr>
                        <a:t> from a </a:t>
                      </a:r>
                      <a:r>
                        <a:rPr lang="en-US" sz="1800" kern="1200" dirty="0" err="1">
                          <a:solidFill>
                            <a:schemeClr val="dk1"/>
                          </a:solidFill>
                          <a:latin typeface="+mn-lt"/>
                          <a:ea typeface="+mn-ea"/>
                          <a:cs typeface="+mn-cs"/>
                        </a:rPr>
                        <a:t>saveRecord</a:t>
                      </a:r>
                      <a:r>
                        <a:rPr lang="en-US" sz="1800" kern="1200" dirty="0">
                          <a:solidFill>
                            <a:schemeClr val="dk1"/>
                          </a:solidFill>
                          <a:latin typeface="+mn-lt"/>
                          <a:ea typeface="+mn-ea"/>
                          <a:cs typeface="+mn-cs"/>
                        </a:rPr>
                        <a:t> event. A return value of </a:t>
                      </a:r>
                      <a:r>
                        <a:rPr lang="en-US" sz="1800" b="1" kern="1200" dirty="0">
                          <a:solidFill>
                            <a:schemeClr val="dk1"/>
                          </a:solidFill>
                          <a:latin typeface="+mn-lt"/>
                          <a:ea typeface="+mn-ea"/>
                          <a:cs typeface="+mn-cs"/>
                        </a:rPr>
                        <a:t>false</a:t>
                      </a:r>
                      <a:r>
                        <a:rPr lang="en-US" sz="1800" kern="1200" dirty="0">
                          <a:solidFill>
                            <a:schemeClr val="dk1"/>
                          </a:solidFill>
                          <a:latin typeface="+mn-lt"/>
                          <a:ea typeface="+mn-ea"/>
                          <a:cs typeface="+mn-cs"/>
                        </a:rPr>
                        <a:t> suppresses submission of the form</a:t>
                      </a:r>
                      <a:endParaRPr lang="en-US"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Client Event Functions</a:t>
            </a:r>
            <a:endParaRPr lang="en-US" dirty="0"/>
          </a:p>
        </p:txBody>
      </p:sp>
      <p:graphicFrame>
        <p:nvGraphicFramePr>
          <p:cNvPr id="6" name="Content Placeholder 5"/>
          <p:cNvGraphicFramePr>
            <a:graphicFrameLocks noGrp="1"/>
          </p:cNvGraphicFramePr>
          <p:nvPr>
            <p:ph idx="1"/>
          </p:nvPr>
        </p:nvGraphicFramePr>
        <p:xfrm>
          <a:off x="457200" y="1295401"/>
          <a:ext cx="8077200" cy="5120640"/>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gridCol w="2019300">
                  <a:extLst>
                    <a:ext uri="{9D8B030D-6E8A-4147-A177-3AD203B41FA5}">
                      <a16:colId xmlns:a16="http://schemas.microsoft.com/office/drawing/2014/main" val="20002"/>
                    </a:ext>
                  </a:extLst>
                </a:gridCol>
                <a:gridCol w="2019300">
                  <a:extLst>
                    <a:ext uri="{9D8B030D-6E8A-4147-A177-3AD203B41FA5}">
                      <a16:colId xmlns:a16="http://schemas.microsoft.com/office/drawing/2014/main" val="20003"/>
                    </a:ext>
                  </a:extLst>
                </a:gridCol>
              </a:tblGrid>
              <a:tr h="1592580">
                <a:tc>
                  <a:txBody>
                    <a:bodyPr/>
                    <a:lstStyle/>
                    <a:p>
                      <a:r>
                        <a:rPr lang="en-US" sz="1800" b="1" kern="1200" dirty="0">
                          <a:solidFill>
                            <a:schemeClr val="lt1"/>
                          </a:solidFill>
                          <a:latin typeface="+mn-lt"/>
                          <a:ea typeface="+mn-ea"/>
                          <a:cs typeface="+mn-cs"/>
                        </a:rPr>
                        <a:t>fieldChanged</a:t>
                      </a:r>
                      <a:endParaRPr lang="en-US" dirty="0"/>
                    </a:p>
                  </a:txBody>
                  <a:tcPr/>
                </a:tc>
                <a:tc>
                  <a:txBody>
                    <a:bodyPr/>
                    <a:lstStyle/>
                    <a:p>
                      <a:r>
                        <a:rPr lang="en-US" sz="1800" b="1" i="1" kern="1200" dirty="0">
                          <a:solidFill>
                            <a:schemeClr val="lt1"/>
                          </a:solidFill>
                          <a:latin typeface="+mn-lt"/>
                          <a:ea typeface="+mn-ea"/>
                          <a:cs typeface="+mn-cs"/>
                        </a:rPr>
                        <a:t>type</a:t>
                      </a:r>
                      <a:r>
                        <a:rPr lang="en-US" sz="1800" b="1" kern="1200" dirty="0">
                          <a:solidFill>
                            <a:schemeClr val="lt1"/>
                          </a:solidFill>
                          <a:latin typeface="+mn-lt"/>
                          <a:ea typeface="+mn-ea"/>
                          <a:cs typeface="+mn-cs"/>
                        </a:rPr>
                        <a:t>: the sub list internal ID</a:t>
                      </a:r>
                    </a:p>
                    <a:p>
                      <a:r>
                        <a:rPr lang="en-US" sz="1800" b="1" kern="1200" dirty="0">
                          <a:solidFill>
                            <a:schemeClr val="lt1"/>
                          </a:solidFill>
                          <a:latin typeface="+mn-lt"/>
                          <a:ea typeface="+mn-ea"/>
                          <a:cs typeface="+mn-cs"/>
                        </a:rPr>
                        <a:t> </a:t>
                      </a:r>
                    </a:p>
                    <a:p>
                      <a:r>
                        <a:rPr lang="en-US" sz="1800" b="1" i="1" kern="1200" dirty="0">
                          <a:solidFill>
                            <a:schemeClr val="lt1"/>
                          </a:solidFill>
                          <a:latin typeface="+mn-lt"/>
                          <a:ea typeface="+mn-ea"/>
                          <a:cs typeface="+mn-cs"/>
                        </a:rPr>
                        <a:t>name</a:t>
                      </a:r>
                      <a:r>
                        <a:rPr lang="en-US" sz="1800" b="1" kern="1200" dirty="0">
                          <a:solidFill>
                            <a:schemeClr val="lt1"/>
                          </a:solidFill>
                          <a:latin typeface="+mn-lt"/>
                          <a:ea typeface="+mn-ea"/>
                          <a:cs typeface="+mn-cs"/>
                        </a:rPr>
                        <a:t>: the field internal ID</a:t>
                      </a:r>
                    </a:p>
                    <a:p>
                      <a:r>
                        <a:rPr lang="en-US" sz="1800" b="1" kern="1200" dirty="0">
                          <a:solidFill>
                            <a:schemeClr val="lt1"/>
                          </a:solidFill>
                          <a:latin typeface="+mn-lt"/>
                          <a:ea typeface="+mn-ea"/>
                          <a:cs typeface="+mn-cs"/>
                        </a:rPr>
                        <a:t> </a:t>
                      </a:r>
                    </a:p>
                    <a:p>
                      <a:endParaRPr lang="en-US" dirty="0"/>
                    </a:p>
                  </a:txBody>
                  <a:tcPr/>
                </a:tc>
                <a:tc>
                  <a:txBody>
                    <a:bodyPr/>
                    <a:lstStyle/>
                    <a:p>
                      <a:endParaRPr lang="en-US"/>
                    </a:p>
                  </a:txBody>
                  <a:tcPr/>
                </a:tc>
                <a:tc>
                  <a:txBody>
                    <a:bodyPr/>
                    <a:lstStyle/>
                    <a:p>
                      <a:r>
                        <a:rPr lang="en-US" sz="1600" b="1" kern="1200" dirty="0">
                          <a:solidFill>
                            <a:schemeClr val="lt1"/>
                          </a:solidFill>
                          <a:latin typeface="+mn-lt"/>
                          <a:ea typeface="+mn-ea"/>
                          <a:cs typeface="+mn-cs"/>
                        </a:rPr>
                        <a:t>This client event occurs whenever a field is changed by the user or by a client side cal</a:t>
                      </a:r>
                      <a:endParaRPr lang="en-US" sz="1600" dirty="0"/>
                    </a:p>
                  </a:txBody>
                  <a:tcPr/>
                </a:tc>
                <a:extLst>
                  <a:ext uri="{0D108BD9-81ED-4DB2-BD59-A6C34878D82A}">
                    <a16:rowId xmlns:a16="http://schemas.microsoft.com/office/drawing/2014/main" val="10000"/>
                  </a:ext>
                </a:extLst>
              </a:tr>
              <a:tr h="941070">
                <a:tc>
                  <a:txBody>
                    <a:bodyPr/>
                    <a:lstStyle/>
                    <a:p>
                      <a:r>
                        <a:rPr lang="en-US" sz="1800" kern="1200" dirty="0">
                          <a:solidFill>
                            <a:schemeClr val="dk1"/>
                          </a:solidFill>
                          <a:latin typeface="+mn-lt"/>
                          <a:ea typeface="+mn-ea"/>
                          <a:cs typeface="+mn-cs"/>
                        </a:rPr>
                        <a:t>validateLine</a:t>
                      </a:r>
                      <a:endParaRPr lang="en-US" dirty="0"/>
                    </a:p>
                  </a:txBody>
                  <a:tcPr/>
                </a:tc>
                <a:tc>
                  <a:txBody>
                    <a:bodyPr/>
                    <a:lstStyle/>
                    <a:p>
                      <a:r>
                        <a:rPr lang="en-US" sz="1800" i="1" kern="1200" dirty="0">
                          <a:solidFill>
                            <a:schemeClr val="dk1"/>
                          </a:solidFill>
                          <a:latin typeface="+mn-lt"/>
                          <a:ea typeface="+mn-ea"/>
                          <a:cs typeface="+mn-cs"/>
                        </a:rPr>
                        <a:t>type</a:t>
                      </a:r>
                      <a:r>
                        <a:rPr lang="en-US" sz="1800" kern="1200" dirty="0">
                          <a:solidFill>
                            <a:schemeClr val="dk1"/>
                          </a:solidFill>
                          <a:latin typeface="+mn-lt"/>
                          <a:ea typeface="+mn-ea"/>
                          <a:cs typeface="+mn-cs"/>
                        </a:rPr>
                        <a:t>: the sub list internal ID</a:t>
                      </a:r>
                      <a:endParaRPr lang="en-US" dirty="0"/>
                    </a:p>
                  </a:txBody>
                  <a:tcPr/>
                </a:tc>
                <a:tc>
                  <a:txBody>
                    <a:bodyPr/>
                    <a:lstStyle/>
                    <a:p>
                      <a:r>
                        <a:rPr lang="en-US" sz="1800" kern="1200" dirty="0">
                          <a:solidFill>
                            <a:schemeClr val="dk1"/>
                          </a:solidFill>
                          <a:latin typeface="+mn-lt"/>
                          <a:ea typeface="+mn-ea"/>
                          <a:cs typeface="+mn-cs"/>
                        </a:rPr>
                        <a:t>Boolean</a:t>
                      </a:r>
                      <a:endParaRPr lang="en-US" dirty="0"/>
                    </a:p>
                  </a:txBody>
                  <a:tcPr/>
                </a:tc>
                <a:tc>
                  <a:txBody>
                    <a:bodyPr/>
                    <a:lstStyle/>
                    <a:p>
                      <a:r>
                        <a:rPr lang="en-US" sz="1600" kern="1200" dirty="0">
                          <a:solidFill>
                            <a:schemeClr val="dk1"/>
                          </a:solidFill>
                          <a:latin typeface="+mn-lt"/>
                          <a:ea typeface="+mn-ea"/>
                          <a:cs typeface="+mn-cs"/>
                        </a:rPr>
                        <a:t>This client event occurs prior to a line being added to a sub list</a:t>
                      </a:r>
                      <a:endParaRPr lang="en-US" sz="1600" dirty="0"/>
                    </a:p>
                  </a:txBody>
                  <a:tcPr/>
                </a:tc>
                <a:extLst>
                  <a:ext uri="{0D108BD9-81ED-4DB2-BD59-A6C34878D82A}">
                    <a16:rowId xmlns:a16="http://schemas.microsoft.com/office/drawing/2014/main" val="10001"/>
                  </a:ext>
                </a:extLst>
              </a:tr>
              <a:tr h="1809750">
                <a:tc>
                  <a:txBody>
                    <a:bodyPr/>
                    <a:lstStyle/>
                    <a:p>
                      <a:r>
                        <a:rPr lang="en-US" sz="1800" kern="1200" dirty="0">
                          <a:solidFill>
                            <a:schemeClr val="dk1"/>
                          </a:solidFill>
                          <a:latin typeface="+mn-lt"/>
                          <a:ea typeface="+mn-ea"/>
                          <a:cs typeface="+mn-cs"/>
                        </a:rPr>
                        <a:t>Recalc</a:t>
                      </a:r>
                      <a:endParaRPr lang="en-US" dirty="0"/>
                    </a:p>
                  </a:txBody>
                  <a:tcPr/>
                </a:tc>
                <a:tc>
                  <a:txBody>
                    <a:bodyPr/>
                    <a:lstStyle/>
                    <a:p>
                      <a:r>
                        <a:rPr lang="en-US" sz="1800" i="1" kern="1200" dirty="0">
                          <a:solidFill>
                            <a:schemeClr val="dk1"/>
                          </a:solidFill>
                          <a:latin typeface="+mn-lt"/>
                          <a:ea typeface="+mn-ea"/>
                          <a:cs typeface="+mn-cs"/>
                        </a:rPr>
                        <a:t>type</a:t>
                      </a:r>
                      <a:r>
                        <a:rPr lang="en-US" sz="1800" kern="1200" dirty="0">
                          <a:solidFill>
                            <a:schemeClr val="dk1"/>
                          </a:solidFill>
                          <a:latin typeface="+mn-lt"/>
                          <a:ea typeface="+mn-ea"/>
                          <a:cs typeface="+mn-cs"/>
                        </a:rPr>
                        <a:t>: the sub list internal ID</a:t>
                      </a:r>
                      <a:endParaRPr lang="en-US" dirty="0"/>
                    </a:p>
                  </a:txBody>
                  <a:tcPr/>
                </a:tc>
                <a:tc>
                  <a:txBody>
                    <a:bodyPr/>
                    <a:lstStyle/>
                    <a:p>
                      <a:endParaRPr lang="en-US" dirty="0"/>
                    </a:p>
                  </a:txBody>
                  <a:tcPr/>
                </a:tc>
                <a:tc>
                  <a:txBody>
                    <a:bodyPr/>
                    <a:lstStyle/>
                    <a:p>
                      <a:r>
                        <a:rPr lang="en-US" sz="1600" kern="1200" dirty="0">
                          <a:solidFill>
                            <a:schemeClr val="dk1"/>
                          </a:solidFill>
                          <a:latin typeface="+mn-lt"/>
                          <a:ea typeface="+mn-ea"/>
                          <a:cs typeface="+mn-cs"/>
                        </a:rPr>
                        <a:t>Event occurs after a line has been added to a sub list. This allows for any global actions that change whenever the contents of the sublist change.</a:t>
                      </a:r>
                      <a:endParaRPr lang="en-US" sz="1600"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Form level Vs Record Level Client Script</a:t>
            </a:r>
            <a:endParaRPr lang="en-US" dirty="0">
              <a:solidFill>
                <a:schemeClr val="tx2">
                  <a:lumMod val="60000"/>
                  <a:lumOff val="40000"/>
                </a:schemeClr>
              </a:solidFill>
            </a:endParaRPr>
          </a:p>
        </p:txBody>
      </p:sp>
      <p:sp>
        <p:nvSpPr>
          <p:cNvPr id="3" name="Content Placeholder 2"/>
          <p:cNvSpPr>
            <a:spLocks noGrp="1"/>
          </p:cNvSpPr>
          <p:nvPr>
            <p:ph idx="1"/>
          </p:nvPr>
        </p:nvSpPr>
        <p:spPr/>
        <p:txBody>
          <a:bodyPr/>
          <a:lstStyle/>
          <a:p>
            <a:r>
              <a:rPr lang="en-US" dirty="0"/>
              <a:t>Form-based client scripts run against specific fields and forms. </a:t>
            </a:r>
          </a:p>
          <a:p>
            <a:r>
              <a:rPr lang="en-US" dirty="0"/>
              <a:t>Record-level client scripts, are deployed globally and run against an entire record type.</a:t>
            </a:r>
          </a:p>
          <a:p>
            <a:r>
              <a:rPr lang="en-US" dirty="0"/>
              <a:t>We can give limited permission in Record-level client scripts like roles , department , employee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Client Script Example</a:t>
            </a:r>
          </a:p>
        </p:txBody>
      </p:sp>
      <p:sp>
        <p:nvSpPr>
          <p:cNvPr id="3" name="Content Placeholder 2"/>
          <p:cNvSpPr>
            <a:spLocks noGrp="1"/>
          </p:cNvSpPr>
          <p:nvPr>
            <p:ph idx="1"/>
          </p:nvPr>
        </p:nvSpPr>
        <p:spPr/>
        <p:txBody>
          <a:bodyPr/>
          <a:lstStyle/>
          <a:p>
            <a:r>
              <a:rPr lang="en-US" dirty="0"/>
              <a:t>Pageinit Event</a:t>
            </a:r>
          </a:p>
          <a:p>
            <a:pPr>
              <a:buNone/>
            </a:pPr>
            <a:r>
              <a:rPr lang="en-US" dirty="0"/>
              <a:t>     function pageinit()</a:t>
            </a:r>
          </a:p>
          <a:p>
            <a:pPr>
              <a:buNone/>
            </a:pPr>
            <a:r>
              <a:rPr lang="en-US" dirty="0"/>
              <a:t>     {</a:t>
            </a:r>
          </a:p>
          <a:p>
            <a:pPr>
              <a:buNone/>
            </a:pPr>
            <a:r>
              <a:rPr lang="en-US" dirty="0"/>
              <a:t>        alert(‘Hi ,This is my pageinit function’);</a:t>
            </a:r>
          </a:p>
          <a:p>
            <a:pPr>
              <a:buNone/>
            </a:pPr>
            <a:r>
              <a:rPr lang="en-US" dirty="0"/>
              <a:t>       }</a:t>
            </a:r>
          </a:p>
          <a:p>
            <a:pPr>
              <a:buNone/>
            </a:pPr>
            <a:r>
              <a:rPr lang="en-US" dirty="0"/>
              <a:t>Note: Alert will displays while loading page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lstStyle/>
          <a:p>
            <a:r>
              <a:rPr lang="en-US" dirty="0">
                <a:solidFill>
                  <a:srgbClr val="0070C0"/>
                </a:solidFill>
              </a:rPr>
              <a:t>Day 5- User Event Script</a:t>
            </a:r>
          </a:p>
        </p:txBody>
      </p:sp>
      <p:sp>
        <p:nvSpPr>
          <p:cNvPr id="3" name="Content Placeholder 2"/>
          <p:cNvSpPr>
            <a:spLocks noGrp="1"/>
          </p:cNvSpPr>
          <p:nvPr>
            <p:ph idx="1"/>
          </p:nvPr>
        </p:nvSpPr>
        <p:spPr>
          <a:xfrm>
            <a:off x="457200" y="1905000"/>
            <a:ext cx="8229600" cy="4221163"/>
          </a:xfrm>
        </p:spPr>
        <p:txBody>
          <a:bodyPr>
            <a:normAutofit/>
          </a:bodyPr>
          <a:lstStyle/>
          <a:p>
            <a:r>
              <a:rPr lang="en-US" dirty="0"/>
              <a:t>User Event Script</a:t>
            </a:r>
          </a:p>
          <a:p>
            <a:r>
              <a:rPr lang="en-US" dirty="0"/>
              <a:t>User Event Trigger Points</a:t>
            </a:r>
          </a:p>
          <a:p>
            <a:r>
              <a:rPr lang="en-US" dirty="0"/>
              <a:t>User Event Examples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60000"/>
                    <a:lumOff val="40000"/>
                  </a:schemeClr>
                </a:solidFill>
              </a:rPr>
              <a:t>User Event Script</a:t>
            </a:r>
          </a:p>
        </p:txBody>
      </p:sp>
      <p:sp>
        <p:nvSpPr>
          <p:cNvPr id="3" name="Content Placeholder 2"/>
          <p:cNvSpPr>
            <a:spLocks noGrp="1"/>
          </p:cNvSpPr>
          <p:nvPr>
            <p:ph idx="1"/>
          </p:nvPr>
        </p:nvSpPr>
        <p:spPr/>
        <p:txBody>
          <a:bodyPr/>
          <a:lstStyle/>
          <a:p>
            <a:r>
              <a:rPr lang="en-US" dirty="0"/>
              <a:t>User Event Script are executed on Netsuite server</a:t>
            </a:r>
          </a:p>
          <a:p>
            <a:r>
              <a:rPr lang="en-US" dirty="0"/>
              <a:t>User Event script are executed when the user perform following actions on record.</a:t>
            </a:r>
          </a:p>
          <a:p>
            <a:r>
              <a:rPr lang="en-US" dirty="0"/>
              <a:t>Create, edit, delete and copy.</a:t>
            </a:r>
          </a:p>
          <a:p>
            <a:endParaRPr lang="en-US" dirty="0"/>
          </a:p>
          <a:p>
            <a:pPr marL="514350" indent="-514350">
              <a:buNone/>
            </a:pPr>
            <a:endParaRPr lang="en-US" dirty="0"/>
          </a:p>
          <a:p>
            <a:pPr marL="514350" indent="-514350">
              <a:buFont typeface="+mj-lt"/>
              <a:buAutoNum type="arabicPeriod"/>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60000"/>
                    <a:lumOff val="40000"/>
                  </a:schemeClr>
                </a:solidFill>
              </a:rPr>
              <a:t>User Event Types</a:t>
            </a:r>
          </a:p>
        </p:txBody>
      </p:sp>
      <p:sp>
        <p:nvSpPr>
          <p:cNvPr id="3" name="Content Placeholder 2"/>
          <p:cNvSpPr>
            <a:spLocks noGrp="1"/>
          </p:cNvSpPr>
          <p:nvPr>
            <p:ph idx="1"/>
          </p:nvPr>
        </p:nvSpPr>
        <p:spPr/>
        <p:txBody>
          <a:bodyPr/>
          <a:lstStyle/>
          <a:p>
            <a:r>
              <a:rPr lang="en-US" dirty="0"/>
              <a:t>Before Load – event occurs when a read operation on a record takes place.</a:t>
            </a:r>
          </a:p>
          <a:p>
            <a:r>
              <a:rPr lang="en-US" dirty="0"/>
              <a:t>Before Submit – event occurs when a record is submitted, but before the changes are committed to the database.</a:t>
            </a:r>
          </a:p>
          <a:p>
            <a:r>
              <a:rPr lang="en-US" dirty="0"/>
              <a:t>After Submit – event occurs after the changes are committed to the database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60000"/>
                    <a:lumOff val="40000"/>
                  </a:schemeClr>
                </a:solidFill>
              </a:rPr>
              <a:t>User Event Script Syntax</a:t>
            </a:r>
          </a:p>
        </p:txBody>
      </p:sp>
      <p:sp>
        <p:nvSpPr>
          <p:cNvPr id="3" name="Content Placeholder 2"/>
          <p:cNvSpPr>
            <a:spLocks noGrp="1"/>
          </p:cNvSpPr>
          <p:nvPr>
            <p:ph idx="1"/>
          </p:nvPr>
        </p:nvSpPr>
        <p:spPr/>
        <p:txBody>
          <a:bodyPr>
            <a:normAutofit fontScale="85000" lnSpcReduction="10000"/>
          </a:bodyPr>
          <a:lstStyle/>
          <a:p>
            <a:r>
              <a:rPr lang="en-US" sz="2800" dirty="0"/>
              <a:t>After Submit- Generating a Record Log execution in Script.</a:t>
            </a:r>
          </a:p>
          <a:p>
            <a:pPr>
              <a:buNone/>
            </a:pPr>
            <a:r>
              <a:rPr lang="en-US" sz="2800" dirty="0"/>
              <a:t>function afterSubmit(type) </a:t>
            </a:r>
          </a:p>
          <a:p>
            <a:pPr>
              <a:buNone/>
            </a:pPr>
            <a:r>
              <a:rPr lang="en-US" sz="2800" dirty="0"/>
              <a:t>{</a:t>
            </a:r>
          </a:p>
          <a:p>
            <a:pPr>
              <a:buNone/>
            </a:pPr>
            <a:r>
              <a:rPr lang="en-US" sz="2800" dirty="0"/>
              <a:t>If(type==‘create’)</a:t>
            </a:r>
          </a:p>
          <a:p>
            <a:pPr>
              <a:buNone/>
            </a:pPr>
            <a:r>
              <a:rPr lang="en-US" sz="2800" dirty="0"/>
              <a:t>    var newId = nlapiGetRecordId(); </a:t>
            </a:r>
          </a:p>
          <a:p>
            <a:pPr>
              <a:buNone/>
            </a:pPr>
            <a:r>
              <a:rPr lang="en-US" sz="2800" dirty="0"/>
              <a:t>    var newType = nlapiGetRecordType(); nlapiLogExecution('DEBUG','&lt;After Submit Script&gt;  type:'+ type+', RecordType: '+newType+', Id:'+ newId); </a:t>
            </a:r>
          </a:p>
          <a:p>
            <a:pPr>
              <a:buNone/>
            </a:pPr>
            <a:r>
              <a:rPr lang="en-US" sz="2800" dirty="0"/>
              <a:t>}</a:t>
            </a:r>
          </a:p>
          <a:p>
            <a:pPr>
              <a:buNone/>
            </a:pPr>
            <a:r>
              <a:rPr lang="en-US" sz="2800" dirty="0"/>
              <a:t>}</a:t>
            </a:r>
          </a:p>
          <a:p>
            <a:pPr>
              <a:buNone/>
            </a:pPr>
            <a:r>
              <a:rPr lang="en-US" sz="2800" dirty="0"/>
              <a:t>O/P: Script will generate logs after creating new  sales record.</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Day 6- Map/Reduce Script</a:t>
            </a:r>
            <a:endParaRPr lang="en-US" dirty="0">
              <a:solidFill>
                <a:schemeClr val="tx2">
                  <a:lumMod val="60000"/>
                  <a:lumOff val="40000"/>
                </a:schemeClr>
              </a:solidFill>
            </a:endParaRPr>
          </a:p>
        </p:txBody>
      </p:sp>
      <p:sp>
        <p:nvSpPr>
          <p:cNvPr id="3" name="Content Placeholder 2"/>
          <p:cNvSpPr>
            <a:spLocks noGrp="1"/>
          </p:cNvSpPr>
          <p:nvPr>
            <p:ph idx="1"/>
          </p:nvPr>
        </p:nvSpPr>
        <p:spPr/>
        <p:txBody>
          <a:bodyPr/>
          <a:lstStyle/>
          <a:p>
            <a:r>
              <a:rPr lang="en-US" dirty="0"/>
              <a:t>Map/Reduce Script</a:t>
            </a:r>
          </a:p>
          <a:p>
            <a:r>
              <a:rPr lang="en-US" dirty="0"/>
              <a:t>Entry Points</a:t>
            </a:r>
          </a:p>
          <a:p>
            <a:r>
              <a:rPr lang="en-US" dirty="0"/>
              <a:t>Governance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Map/Reduce Script</a:t>
            </a:r>
            <a:endParaRPr lang="en-US" dirty="0"/>
          </a:p>
        </p:txBody>
      </p:sp>
      <p:sp>
        <p:nvSpPr>
          <p:cNvPr id="3" name="Content Placeholder 2"/>
          <p:cNvSpPr>
            <a:spLocks noGrp="1"/>
          </p:cNvSpPr>
          <p:nvPr>
            <p:ph idx="1"/>
          </p:nvPr>
        </p:nvSpPr>
        <p:spPr/>
        <p:txBody>
          <a:bodyPr>
            <a:normAutofit/>
          </a:bodyPr>
          <a:lstStyle/>
          <a:p>
            <a:r>
              <a:rPr lang="en-US" b="0" i="0" dirty="0">
                <a:solidFill>
                  <a:srgbClr val="1A1816"/>
                </a:solidFill>
                <a:effectLst/>
                <a:latin typeface="Oracle Sans"/>
              </a:rPr>
              <a:t>The map/reduce script type is designed for scripts that need to handle large amounts of data. </a:t>
            </a:r>
          </a:p>
          <a:p>
            <a:r>
              <a:rPr lang="en-US" b="0" i="0" dirty="0">
                <a:solidFill>
                  <a:srgbClr val="1A1816"/>
                </a:solidFill>
                <a:effectLst/>
                <a:latin typeface="Oracle Sans"/>
              </a:rPr>
              <a:t>It is best suited for situations where the data can be divided into small, independent parts. </a:t>
            </a:r>
          </a:p>
          <a:p>
            <a:r>
              <a:rPr lang="en-US" dirty="0">
                <a:solidFill>
                  <a:srgbClr val="1A1816"/>
                </a:solidFill>
                <a:latin typeface="Oracle Sans"/>
              </a:rPr>
              <a:t>M</a:t>
            </a:r>
            <a:r>
              <a:rPr lang="en-US" b="0" i="0" dirty="0">
                <a:solidFill>
                  <a:srgbClr val="1A1816"/>
                </a:solidFill>
                <a:effectLst/>
                <a:latin typeface="Oracle Sans"/>
              </a:rPr>
              <a:t>ap/reduce scripts offer several advantages over scheduled scripts. One advantage is that, if a map/reduce job violates certain aspects of NetSuite governance, the map/reduce framework automatically causes the job to yield and its work to be rescheduled for later, without disruption to the script.</a:t>
            </a:r>
            <a:endParaRPr lang="en-US" dirty="0"/>
          </a:p>
        </p:txBody>
      </p:sp>
    </p:spTree>
    <p:extLst>
      <p:ext uri="{BB962C8B-B14F-4D97-AF65-F5344CB8AC3E}">
        <p14:creationId xmlns:p14="http://schemas.microsoft.com/office/powerpoint/2010/main" val="2906814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Day 1- SuiteScript API Overview</a:t>
            </a:r>
          </a:p>
        </p:txBody>
      </p:sp>
      <p:sp>
        <p:nvSpPr>
          <p:cNvPr id="3" name="Content Placeholder 2"/>
          <p:cNvSpPr>
            <a:spLocks noGrp="1"/>
          </p:cNvSpPr>
          <p:nvPr>
            <p:ph idx="1"/>
          </p:nvPr>
        </p:nvSpPr>
        <p:spPr/>
        <p:txBody>
          <a:bodyPr/>
          <a:lstStyle/>
          <a:p>
            <a:r>
              <a:rPr lang="en-US" dirty="0"/>
              <a:t>What is Suite Script?</a:t>
            </a:r>
          </a:p>
          <a:p>
            <a:r>
              <a:rPr lang="en-US" dirty="0"/>
              <a:t>What is use of Suite Script?</a:t>
            </a:r>
          </a:p>
          <a:p>
            <a:r>
              <a:rPr lang="en-US" dirty="0"/>
              <a:t>What is Suite Script API?</a:t>
            </a:r>
          </a:p>
          <a:p>
            <a:r>
              <a:rPr lang="en-US" dirty="0"/>
              <a:t>How to run Script in Net-suite?</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Map/Reduce Entry Points</a:t>
            </a:r>
            <a:endParaRPr lang="en-US" dirty="0">
              <a:solidFill>
                <a:schemeClr val="tx2">
                  <a:lumMod val="60000"/>
                  <a:lumOff val="40000"/>
                </a:schemeClr>
              </a:solidFill>
            </a:endParaRPr>
          </a:p>
        </p:txBody>
      </p:sp>
      <p:sp>
        <p:nvSpPr>
          <p:cNvPr id="3" name="Content Placeholder 2"/>
          <p:cNvSpPr>
            <a:spLocks noGrp="1"/>
          </p:cNvSpPr>
          <p:nvPr>
            <p:ph idx="1"/>
          </p:nvPr>
        </p:nvSpPr>
        <p:spPr/>
        <p:txBody>
          <a:bodyPr/>
          <a:lstStyle/>
          <a:p>
            <a:pPr marL="0" indent="0">
              <a:buNone/>
            </a:pPr>
            <a:endParaRPr lang="en-US" dirty="0"/>
          </a:p>
          <a:p>
            <a:r>
              <a:rPr lang="en-US" dirty="0"/>
              <a:t>Type</a:t>
            </a:r>
          </a:p>
          <a:p>
            <a:r>
              <a:rPr lang="en-US" dirty="0"/>
              <a:t>Suitelet Example</a:t>
            </a:r>
          </a:p>
        </p:txBody>
      </p:sp>
      <p:pic>
        <p:nvPicPr>
          <p:cNvPr id="5" name="Picture 4">
            <a:extLst>
              <a:ext uri="{FF2B5EF4-FFF2-40B4-BE49-F238E27FC236}">
                <a16:creationId xmlns:a16="http://schemas.microsoft.com/office/drawing/2014/main" id="{A256A871-B657-1DC9-ACC2-CF05727C5B4A}"/>
              </a:ext>
            </a:extLst>
          </p:cNvPr>
          <p:cNvPicPr>
            <a:picLocks noChangeAspect="1"/>
          </p:cNvPicPr>
          <p:nvPr/>
        </p:nvPicPr>
        <p:blipFill>
          <a:blip r:embed="rId2"/>
          <a:stretch>
            <a:fillRect/>
          </a:stretch>
        </p:blipFill>
        <p:spPr>
          <a:xfrm>
            <a:off x="457200" y="1935480"/>
            <a:ext cx="8229600" cy="4541520"/>
          </a:xfrm>
          <a:prstGeom prst="rect">
            <a:avLst/>
          </a:prstGeom>
        </p:spPr>
      </p:pic>
    </p:spTree>
    <p:extLst>
      <p:ext uri="{BB962C8B-B14F-4D97-AF65-F5344CB8AC3E}">
        <p14:creationId xmlns:p14="http://schemas.microsoft.com/office/powerpoint/2010/main" val="4098884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Day 7- Suitelet Script</a:t>
            </a:r>
            <a:endParaRPr lang="en-US" dirty="0">
              <a:solidFill>
                <a:schemeClr val="tx2">
                  <a:lumMod val="60000"/>
                  <a:lumOff val="40000"/>
                </a:schemeClr>
              </a:solidFill>
            </a:endParaRPr>
          </a:p>
        </p:txBody>
      </p:sp>
      <p:sp>
        <p:nvSpPr>
          <p:cNvPr id="3" name="Content Placeholder 2"/>
          <p:cNvSpPr>
            <a:spLocks noGrp="1"/>
          </p:cNvSpPr>
          <p:nvPr>
            <p:ph idx="1"/>
          </p:nvPr>
        </p:nvSpPr>
        <p:spPr/>
        <p:txBody>
          <a:bodyPr/>
          <a:lstStyle/>
          <a:p>
            <a:r>
              <a:rPr lang="en-US" dirty="0"/>
              <a:t>Suitelet Scripts</a:t>
            </a:r>
          </a:p>
          <a:p>
            <a:r>
              <a:rPr lang="en-US" dirty="0"/>
              <a:t>Type</a:t>
            </a:r>
          </a:p>
          <a:p>
            <a:r>
              <a:rPr lang="en-US" dirty="0"/>
              <a:t>Suitelet Example</a:t>
            </a:r>
          </a:p>
        </p:txBody>
      </p:sp>
    </p:spTree>
    <p:extLst>
      <p:ext uri="{BB962C8B-B14F-4D97-AF65-F5344CB8AC3E}">
        <p14:creationId xmlns:p14="http://schemas.microsoft.com/office/powerpoint/2010/main" val="42749881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Suitelet</a:t>
            </a:r>
            <a:endParaRPr lang="en-US" dirty="0"/>
          </a:p>
        </p:txBody>
      </p:sp>
      <p:sp>
        <p:nvSpPr>
          <p:cNvPr id="3" name="Content Placeholder 2"/>
          <p:cNvSpPr>
            <a:spLocks noGrp="1"/>
          </p:cNvSpPr>
          <p:nvPr>
            <p:ph idx="1"/>
          </p:nvPr>
        </p:nvSpPr>
        <p:spPr/>
        <p:txBody>
          <a:bodyPr/>
          <a:lstStyle/>
          <a:p>
            <a:r>
              <a:rPr lang="en-US" dirty="0"/>
              <a:t>Suitelets are server-side scripts that operate in a request-response model. They are invoked by HTTP GET or POST requests to system generated URLs.</a:t>
            </a:r>
          </a:p>
          <a:p>
            <a:r>
              <a:rPr lang="en-US" dirty="0"/>
              <a:t>Suitelets are used to create the additional custom NetSuite pages.</a:t>
            </a:r>
          </a:p>
          <a:p>
            <a:r>
              <a:rPr lang="en-US" dirty="0"/>
              <a:t>Suitelets are also used to get the information at backend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Suitelet</a:t>
            </a:r>
            <a:endParaRPr lang="en-US" dirty="0"/>
          </a:p>
        </p:txBody>
      </p:sp>
      <p:sp>
        <p:nvSpPr>
          <p:cNvPr id="3" name="Content Placeholder 2"/>
          <p:cNvSpPr>
            <a:spLocks noGrp="1"/>
          </p:cNvSpPr>
          <p:nvPr>
            <p:ph idx="1"/>
          </p:nvPr>
        </p:nvSpPr>
        <p:spPr/>
        <p:txBody>
          <a:bodyPr>
            <a:normAutofit/>
          </a:bodyPr>
          <a:lstStyle/>
          <a:p>
            <a:pPr fontAlgn="base"/>
            <a:r>
              <a:rPr lang="en-US" dirty="0"/>
              <a:t>When building Suitelets, developers can use Suite Script UI Objects to create custom pages that look like NetSuite pages. Suite Script UI objects encapsulate the elements for building NetSuite-looking portlets, forms, fields, sublists, tabs, lists, and columns.</a:t>
            </a:r>
          </a:p>
          <a:p>
            <a:pPr marL="0" indent="0">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Back end Suitelet Uses</a:t>
            </a:r>
          </a:p>
        </p:txBody>
      </p:sp>
      <p:sp>
        <p:nvSpPr>
          <p:cNvPr id="3" name="Content Placeholder 2"/>
          <p:cNvSpPr>
            <a:spLocks noGrp="1"/>
          </p:cNvSpPr>
          <p:nvPr>
            <p:ph idx="1"/>
          </p:nvPr>
        </p:nvSpPr>
        <p:spPr/>
        <p:txBody>
          <a:bodyPr/>
          <a:lstStyle/>
          <a:p>
            <a:pPr fontAlgn="base"/>
            <a:r>
              <a:rPr lang="en-US" dirty="0"/>
              <a:t>Providing a service for backend logic to other Suite Scripts, or to other external hosts outside of NetSuite</a:t>
            </a:r>
          </a:p>
          <a:p>
            <a:pPr fontAlgn="base"/>
            <a:r>
              <a:rPr lang="en-US" dirty="0"/>
              <a:t>Offloading server logic from client scripts to a backend Suitelet shipped without source code to protect sensitive intellectual property</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Suitelet Script Execution</a:t>
            </a:r>
          </a:p>
        </p:txBody>
      </p:sp>
      <p:pic>
        <p:nvPicPr>
          <p:cNvPr id="4" name="Content Placeholder 3" descr="SuiteletsWorkflow.png"/>
          <p:cNvPicPr>
            <a:picLocks noGrp="1" noChangeAspect="1"/>
          </p:cNvPicPr>
          <p:nvPr>
            <p:ph idx="1"/>
          </p:nvPr>
        </p:nvPicPr>
        <p:blipFill>
          <a:blip r:embed="rId2"/>
          <a:stretch>
            <a:fillRect/>
          </a:stretch>
        </p:blipFill>
        <p:spPr>
          <a:xfrm>
            <a:off x="1143000" y="1981200"/>
            <a:ext cx="6822446" cy="3058611"/>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External Available Suitelet</a:t>
            </a:r>
          </a:p>
        </p:txBody>
      </p:sp>
      <p:sp>
        <p:nvSpPr>
          <p:cNvPr id="3" name="Content Placeholder 2"/>
          <p:cNvSpPr>
            <a:spLocks noGrp="1"/>
          </p:cNvSpPr>
          <p:nvPr>
            <p:ph idx="1"/>
          </p:nvPr>
        </p:nvSpPr>
        <p:spPr/>
        <p:txBody>
          <a:bodyPr/>
          <a:lstStyle/>
          <a:p>
            <a:r>
              <a:rPr lang="en-US" dirty="0"/>
              <a:t>Suite let can available only when set to Available Without Login on the Script Deployment page but only some of Suite Script API are supported.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UI access for Suitelet</a:t>
            </a:r>
          </a:p>
        </p:txBody>
      </p:sp>
      <p:sp>
        <p:nvSpPr>
          <p:cNvPr id="3" name="Content Placeholder 2"/>
          <p:cNvSpPr>
            <a:spLocks noGrp="1"/>
          </p:cNvSpPr>
          <p:nvPr>
            <p:ph idx="1"/>
          </p:nvPr>
        </p:nvSpPr>
        <p:spPr/>
        <p:txBody>
          <a:bodyPr>
            <a:normAutofit lnSpcReduction="10000"/>
          </a:bodyPr>
          <a:lstStyle/>
          <a:p>
            <a:r>
              <a:rPr lang="en-US" dirty="0"/>
              <a:t> if you want users to be able to access/launch a Suitelet from the UI, you can create a menu item for the Suitelet.</a:t>
            </a:r>
          </a:p>
          <a:p>
            <a:r>
              <a:rPr lang="en-US" dirty="0"/>
              <a:t>The following figure shows the Links tab on the Script Deployment page for a Suitelet. Select the Center where the link to the Suitelet will be accessible (for example, Customer Center, Vendor Center, etc). Next, set the Section (top-level menu tab) in the Center, then choose a category under the section. Finally, create a UI label for the link. Be sure to click Add when finished.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UI access</a:t>
            </a:r>
            <a:endParaRPr lang="en-US" dirty="0"/>
          </a:p>
        </p:txBody>
      </p:sp>
      <p:pic>
        <p:nvPicPr>
          <p:cNvPr id="5" name="Content Placeholder 4" descr="linksTabOnSuitelets2.png"/>
          <p:cNvPicPr>
            <a:picLocks noGrp="1" noChangeAspect="1"/>
          </p:cNvPicPr>
          <p:nvPr>
            <p:ph idx="1"/>
          </p:nvPr>
        </p:nvPicPr>
        <p:blipFill>
          <a:blip r:embed="rId2"/>
          <a:stretch>
            <a:fillRect/>
          </a:stretch>
        </p:blipFill>
        <p:spPr>
          <a:xfrm>
            <a:off x="457200" y="2057400"/>
            <a:ext cx="8229600" cy="2057400"/>
          </a:xfr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UI access</a:t>
            </a:r>
          </a:p>
        </p:txBody>
      </p:sp>
      <p:pic>
        <p:nvPicPr>
          <p:cNvPr id="4" name="Content Placeholder 3" descr="linksTabOnSuitelets.png"/>
          <p:cNvPicPr>
            <a:picLocks noGrp="1" noChangeAspect="1"/>
          </p:cNvPicPr>
          <p:nvPr>
            <p:ph idx="1"/>
          </p:nvPr>
        </p:nvPicPr>
        <p:blipFill>
          <a:blip r:embed="rId2"/>
          <a:stretch>
            <a:fillRect/>
          </a:stretch>
        </p:blipFill>
        <p:spPr>
          <a:xfrm>
            <a:off x="457200" y="2641088"/>
            <a:ext cx="8229600" cy="2977587"/>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Suite Script Versions</a:t>
            </a:r>
            <a:endParaRPr lang="en-US" dirty="0"/>
          </a:p>
        </p:txBody>
      </p:sp>
      <p:sp>
        <p:nvSpPr>
          <p:cNvPr id="3" name="Content Placeholder 2"/>
          <p:cNvSpPr>
            <a:spLocks noGrp="1"/>
          </p:cNvSpPr>
          <p:nvPr>
            <p:ph idx="1"/>
          </p:nvPr>
        </p:nvSpPr>
        <p:spPr/>
        <p:txBody>
          <a:bodyPr/>
          <a:lstStyle/>
          <a:p>
            <a:r>
              <a:rPr lang="en-US" dirty="0"/>
              <a:t>Suite Script 1.0 (nlapiGetFieldValue())</a:t>
            </a:r>
          </a:p>
          <a:p>
            <a:r>
              <a:rPr lang="en-US" dirty="0"/>
              <a:t>Suite Script 2.0 (record.getField())</a:t>
            </a:r>
          </a:p>
          <a:p>
            <a:r>
              <a:rPr lang="en-US" dirty="0"/>
              <a:t>Suite Script 2.1 (Latest Version)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Suite let Forms</a:t>
            </a:r>
            <a:endParaRPr lang="en-US" dirty="0"/>
          </a:p>
        </p:txBody>
      </p:sp>
      <p:pic>
        <p:nvPicPr>
          <p:cNvPr id="4" name="Content Placeholder 3" descr="simpleFormSuitelet.png"/>
          <p:cNvPicPr>
            <a:picLocks noGrp="1" noChangeAspect="1"/>
          </p:cNvPicPr>
          <p:nvPr>
            <p:ph idx="1"/>
          </p:nvPr>
        </p:nvPicPr>
        <p:blipFill>
          <a:blip r:embed="rId2"/>
          <a:stretch>
            <a:fillRect/>
          </a:stretch>
        </p:blipFill>
        <p:spPr>
          <a:xfrm>
            <a:off x="1189604" y="1935163"/>
            <a:ext cx="6764791" cy="4389437"/>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List Suitelet</a:t>
            </a:r>
            <a:endParaRPr lang="en-US" dirty="0"/>
          </a:p>
        </p:txBody>
      </p:sp>
      <p:pic>
        <p:nvPicPr>
          <p:cNvPr id="4" name="Content Placeholder 3" descr="simpleList.png"/>
          <p:cNvPicPr>
            <a:picLocks noGrp="1" noChangeAspect="1"/>
          </p:cNvPicPr>
          <p:nvPr>
            <p:ph idx="1"/>
          </p:nvPr>
        </p:nvPicPr>
        <p:blipFill>
          <a:blip r:embed="rId2"/>
          <a:stretch>
            <a:fillRect/>
          </a:stretch>
        </p:blipFill>
        <p:spPr>
          <a:xfrm>
            <a:off x="886990" y="1935163"/>
            <a:ext cx="7370019" cy="4389437"/>
          </a:xfr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Day 8- Schedule Script</a:t>
            </a:r>
            <a:endParaRPr lang="en-US" dirty="0"/>
          </a:p>
        </p:txBody>
      </p:sp>
      <p:sp>
        <p:nvSpPr>
          <p:cNvPr id="3" name="Content Placeholder 2"/>
          <p:cNvSpPr>
            <a:spLocks noGrp="1"/>
          </p:cNvSpPr>
          <p:nvPr>
            <p:ph idx="1"/>
          </p:nvPr>
        </p:nvSpPr>
        <p:spPr/>
        <p:txBody>
          <a:bodyPr/>
          <a:lstStyle/>
          <a:p>
            <a:r>
              <a:rPr lang="en-US" dirty="0"/>
              <a:t>Scheduled Script.</a:t>
            </a:r>
          </a:p>
          <a:p>
            <a:r>
              <a:rPr lang="en-US" dirty="0"/>
              <a:t>Scheduled script sample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Scheduled Script</a:t>
            </a:r>
          </a:p>
        </p:txBody>
      </p:sp>
      <p:sp>
        <p:nvSpPr>
          <p:cNvPr id="3" name="Content Placeholder 2"/>
          <p:cNvSpPr>
            <a:spLocks noGrp="1"/>
          </p:cNvSpPr>
          <p:nvPr>
            <p:ph idx="1"/>
          </p:nvPr>
        </p:nvSpPr>
        <p:spPr/>
        <p:txBody>
          <a:bodyPr/>
          <a:lstStyle/>
          <a:p>
            <a:r>
              <a:rPr lang="en-US" dirty="0"/>
              <a:t>Scheduled scripts run on the NetSuite server. Compared to user event scripts, scheduled scripts are given a higher limit of usage governance. Therefore, scheduled scripts are ideal for long running tasks and batch jobs.</a:t>
            </a:r>
          </a:p>
          <a:p>
            <a:r>
              <a:rPr lang="en-US" dirty="0"/>
              <a:t>Scheduled script can be invoked by API for immediate execution.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Scheduled Script Execution</a:t>
            </a:r>
          </a:p>
        </p:txBody>
      </p:sp>
      <p:sp>
        <p:nvSpPr>
          <p:cNvPr id="3" name="Content Placeholder 2"/>
          <p:cNvSpPr>
            <a:spLocks noGrp="1"/>
          </p:cNvSpPr>
          <p:nvPr>
            <p:ph idx="1"/>
          </p:nvPr>
        </p:nvSpPr>
        <p:spPr/>
        <p:txBody>
          <a:bodyPr>
            <a:normAutofit fontScale="62500" lnSpcReduction="20000"/>
          </a:bodyPr>
          <a:lstStyle/>
          <a:p>
            <a:pPr fontAlgn="base"/>
            <a:r>
              <a:rPr lang="en-US" sz="3400" dirty="0"/>
              <a:t>Whether a scheduled script is executed “on-demand” for immediate execution, or it scheduled to run in the future, once a script has been placed into the NetSuite scheduling queue, it is executed serially on a per-company basis. In other words, there is a single queue used by all scheduled scripts in your company’s NetSuite account. As soon as one script completes, the next script in the queue is immediately executed.</a:t>
            </a:r>
          </a:p>
          <a:p>
            <a:pPr fontAlgn="base"/>
            <a:r>
              <a:rPr lang="en-US" sz="3400" dirty="0"/>
              <a:t>A scheduled script may not run at precisely the time it was scheduled if there are multiple long-running scripts before it in your company’s queue. The first of your company’s scripts to be placed in the queue will be the first script to run. Although multiple scheduled scripts can exist in the queue, only a single script can be executed at any given time.</a:t>
            </a:r>
          </a:p>
          <a:p>
            <a:pPr fontAlgn="base"/>
            <a:endParaRPr lang="en-US" dirty="0"/>
          </a:p>
          <a:p>
            <a:pPr fontAlgn="base"/>
            <a:endParaRPr lang="en-US" dirty="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Scheduled Script Execution</a:t>
            </a:r>
          </a:p>
        </p:txBody>
      </p:sp>
      <p:sp>
        <p:nvSpPr>
          <p:cNvPr id="3" name="Content Placeholder 2"/>
          <p:cNvSpPr>
            <a:spLocks noGrp="1"/>
          </p:cNvSpPr>
          <p:nvPr>
            <p:ph idx="1"/>
          </p:nvPr>
        </p:nvSpPr>
        <p:spPr/>
        <p:txBody>
          <a:bodyPr/>
          <a:lstStyle/>
          <a:p>
            <a:r>
              <a:rPr lang="en-US" dirty="0"/>
              <a:t>For example, if your company has scheduled two scripts to start at 10:00 p.m., the second script that was also set to run at 10:00 p.m. will not start until the first script completes. Once the first script completes, the second script will execute immediately.</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Scheduled Script Statuses</a:t>
            </a:r>
          </a:p>
        </p:txBody>
      </p:sp>
      <p:sp>
        <p:nvSpPr>
          <p:cNvPr id="3" name="Content Placeholder 2"/>
          <p:cNvSpPr>
            <a:spLocks noGrp="1"/>
          </p:cNvSpPr>
          <p:nvPr>
            <p:ph idx="1"/>
          </p:nvPr>
        </p:nvSpPr>
        <p:spPr/>
        <p:txBody>
          <a:bodyPr>
            <a:normAutofit lnSpcReduction="10000"/>
          </a:bodyPr>
          <a:lstStyle/>
          <a:p>
            <a:pPr fontAlgn="base"/>
            <a:r>
              <a:rPr lang="en-US" b="1" dirty="0"/>
              <a:t>In Queue</a:t>
            </a:r>
            <a:r>
              <a:rPr lang="en-US" dirty="0"/>
              <a:t>: The script is in the NetSuite scheduling queue and is waiting to be run.</a:t>
            </a:r>
          </a:p>
          <a:p>
            <a:pPr fontAlgn="base"/>
            <a:r>
              <a:rPr lang="en-US" b="1" dirty="0"/>
              <a:t>In Progress</a:t>
            </a:r>
            <a:r>
              <a:rPr lang="en-US" dirty="0"/>
              <a:t>: The script is currently running.</a:t>
            </a:r>
          </a:p>
          <a:p>
            <a:pPr fontAlgn="base"/>
            <a:r>
              <a:rPr lang="en-US" b="1" dirty="0"/>
              <a:t>Completed</a:t>
            </a:r>
            <a:r>
              <a:rPr lang="en-US" dirty="0"/>
              <a:t>: The script was successfully deployed and executed. The user must manually change the script’s deployment status to either Scheduled or Not Scheduled before the script can be run again.</a:t>
            </a:r>
          </a:p>
          <a:p>
            <a:pPr fontAlgn="base"/>
            <a:r>
              <a:rPr lang="en-US" b="1" dirty="0"/>
              <a:t>Scheduled</a:t>
            </a:r>
            <a:r>
              <a:rPr lang="en-US" dirty="0"/>
              <a:t>: If the script has been set to execute on a recurring basis, the script’s deployment status will appear as Scheduled after it executes. The script will then be re-run at its specified time(s).</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Scheduling Script</a:t>
            </a:r>
          </a:p>
        </p:txBody>
      </p:sp>
      <p:sp>
        <p:nvSpPr>
          <p:cNvPr id="3" name="Content Placeholder 2"/>
          <p:cNvSpPr>
            <a:spLocks noGrp="1"/>
          </p:cNvSpPr>
          <p:nvPr>
            <p:ph idx="1"/>
          </p:nvPr>
        </p:nvSpPr>
        <p:spPr/>
        <p:txBody>
          <a:bodyPr/>
          <a:lstStyle/>
          <a:p>
            <a:r>
              <a:rPr lang="en-US" dirty="0"/>
              <a:t>Scheduled scripts with a deployment status set to Scheduled can be set to run once at a pre-defined time in the future, or they can be scheduled to run on a more regular daily, weekly, monthly, or yearly basis. Note that deployment times can only be scheduled in 30 minute intervals, for example 2:00 pm., 2:30 pm., 3:00 pm.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Scheduling Script</a:t>
            </a:r>
          </a:p>
        </p:txBody>
      </p:sp>
      <p:pic>
        <p:nvPicPr>
          <p:cNvPr id="4" name="Content Placeholder 3" descr="scheduleRecurrencePatterns.png"/>
          <p:cNvPicPr>
            <a:picLocks noGrp="1" noChangeAspect="1"/>
          </p:cNvPicPr>
          <p:nvPr>
            <p:ph idx="1"/>
          </p:nvPr>
        </p:nvPicPr>
        <p:blipFill>
          <a:blip r:embed="rId2"/>
          <a:stretch>
            <a:fillRect/>
          </a:stretch>
        </p:blipFill>
        <p:spPr>
          <a:xfrm>
            <a:off x="1143000" y="1905001"/>
            <a:ext cx="6934200" cy="3326852"/>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Scheduled Scripts Using nlapiScheduleScript</a:t>
            </a:r>
          </a:p>
        </p:txBody>
      </p:sp>
      <p:sp>
        <p:nvSpPr>
          <p:cNvPr id="3" name="Content Placeholder 2"/>
          <p:cNvSpPr>
            <a:spLocks noGrp="1"/>
          </p:cNvSpPr>
          <p:nvPr>
            <p:ph idx="1"/>
          </p:nvPr>
        </p:nvSpPr>
        <p:spPr/>
        <p:txBody>
          <a:bodyPr>
            <a:normAutofit fontScale="92500" lnSpcReduction="10000"/>
          </a:bodyPr>
          <a:lstStyle/>
          <a:p>
            <a:pPr fontAlgn="base"/>
            <a:r>
              <a:rPr lang="en-US" dirty="0"/>
              <a:t>You can programmatically run a scheduled script using the nlapiScheduleScript API. Be sure that the script’s deployment status appears as either </a:t>
            </a:r>
            <a:r>
              <a:rPr lang="en-US" b="1" dirty="0"/>
              <a:t>Not Scheduled</a:t>
            </a:r>
            <a:r>
              <a:rPr lang="en-US" dirty="0"/>
              <a:t> or </a:t>
            </a:r>
            <a:r>
              <a:rPr lang="en-US" b="1" dirty="0"/>
              <a:t>Completed</a:t>
            </a:r>
            <a:r>
              <a:rPr lang="en-US" dirty="0"/>
              <a:t> on the Script Deployment page.</a:t>
            </a:r>
          </a:p>
          <a:p>
            <a:pPr fontAlgn="base">
              <a:buNone/>
            </a:pPr>
            <a:r>
              <a:rPr lang="en-US" dirty="0"/>
              <a:t>Using nlapiScheduleScript you can:</a:t>
            </a:r>
          </a:p>
          <a:p>
            <a:pPr fontAlgn="base"/>
            <a:r>
              <a:rPr lang="en-US" dirty="0"/>
              <a:t>Place a currently executing scheduled script back into the scheduling queue.</a:t>
            </a:r>
          </a:p>
          <a:p>
            <a:pPr fontAlgn="base"/>
            <a:r>
              <a:rPr lang="en-US" dirty="0"/>
              <a:t>Call another scheduled script from within a scheduled script. When the new script is called, it is then put into the scheduling queue.</a:t>
            </a:r>
          </a:p>
          <a:p>
            <a:pPr fontAlgn="base"/>
            <a:r>
              <a:rPr lang="en-US" dirty="0"/>
              <a:t>Place a scheduled script into the queue from another script such as a user event script or a suitelet.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What is Suite Script?</a:t>
            </a:r>
          </a:p>
        </p:txBody>
      </p:sp>
      <p:sp>
        <p:nvSpPr>
          <p:cNvPr id="3" name="Content Placeholder 2"/>
          <p:cNvSpPr>
            <a:spLocks noGrp="1"/>
          </p:cNvSpPr>
          <p:nvPr>
            <p:ph idx="1"/>
          </p:nvPr>
        </p:nvSpPr>
        <p:spPr/>
        <p:txBody>
          <a:bodyPr>
            <a:normAutofit/>
          </a:bodyPr>
          <a:lstStyle/>
          <a:p>
            <a:r>
              <a:rPr lang="en-US" dirty="0"/>
              <a:t>Suite Script is Java Script based API that gives developers to extend the Net-suite capabilities through Suite Builder</a:t>
            </a:r>
          </a:p>
          <a:p>
            <a:r>
              <a:rPr lang="en-US" dirty="0"/>
              <a:t>Suite Script provides unlimited customizability, can trigger industry specific processes based on user events, create or modify data, communicate with external data sources, or string together a multi-step workflow process.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Scheduled Scripts Using nlapiScheduleScript</a:t>
            </a:r>
            <a:endParaRPr lang="en-US" dirty="0"/>
          </a:p>
        </p:txBody>
      </p:sp>
      <p:sp>
        <p:nvSpPr>
          <p:cNvPr id="3" name="Content Placeholder 2"/>
          <p:cNvSpPr>
            <a:spLocks noGrp="1"/>
          </p:cNvSpPr>
          <p:nvPr>
            <p:ph idx="1"/>
          </p:nvPr>
        </p:nvSpPr>
        <p:spPr/>
        <p:txBody>
          <a:bodyPr/>
          <a:lstStyle/>
          <a:p>
            <a:r>
              <a:rPr lang="en-US" dirty="0"/>
              <a:t>if nlapiScheduleScript is used in a scheduled script to call </a:t>
            </a:r>
            <a:r>
              <a:rPr lang="en-US" b="1" dirty="0"/>
              <a:t>another</a:t>
            </a:r>
            <a:r>
              <a:rPr lang="en-US" dirty="0"/>
              <a:t> scheduled script, instruction count limits are applied to </a:t>
            </a:r>
            <a:r>
              <a:rPr lang="en-US" b="1" dirty="0" err="1"/>
              <a:t>each</a:t>
            </a:r>
            <a:r>
              <a:rPr lang="en-US" dirty="0" err="1"/>
              <a:t>script</a:t>
            </a:r>
            <a:r>
              <a:rPr lang="en-US" dirty="0"/>
              <a:t> separately, since (technically) you are running two different scheduled scripts. In other words, both “scheduled script </a:t>
            </a:r>
            <a:r>
              <a:rPr lang="en-US" b="1" dirty="0"/>
              <a:t>A</a:t>
            </a:r>
            <a:r>
              <a:rPr lang="en-US" dirty="0"/>
              <a:t>” and “scheduled script </a:t>
            </a:r>
            <a:r>
              <a:rPr lang="en-US" b="1" dirty="0"/>
              <a:t>B</a:t>
            </a:r>
            <a:r>
              <a:rPr lang="en-US" dirty="0"/>
              <a:t>,” which was called by “scheduled script </a:t>
            </a:r>
            <a:r>
              <a:rPr lang="en-US" b="1" dirty="0"/>
              <a:t>A</a:t>
            </a:r>
            <a:r>
              <a:rPr lang="en-US" dirty="0"/>
              <a:t>” can </a:t>
            </a:r>
            <a:r>
              <a:rPr lang="en-US" b="1" dirty="0"/>
              <a:t>each</a:t>
            </a:r>
            <a:r>
              <a:rPr lang="en-US" dirty="0"/>
              <a:t> contain 10,000 units.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Recovery Points in Scheduled Scripts</a:t>
            </a:r>
          </a:p>
        </p:txBody>
      </p:sp>
      <p:sp>
        <p:nvSpPr>
          <p:cNvPr id="3" name="Content Placeholder 2"/>
          <p:cNvSpPr>
            <a:spLocks noGrp="1"/>
          </p:cNvSpPr>
          <p:nvPr>
            <p:ph idx="1"/>
          </p:nvPr>
        </p:nvSpPr>
        <p:spPr/>
        <p:txBody>
          <a:bodyPr/>
          <a:lstStyle/>
          <a:p>
            <a:r>
              <a:rPr lang="en-US" dirty="0"/>
              <a:t>NetSuite gives developers the ability to create recovery points in scheduled scripts when a failure occurred in script.</a:t>
            </a:r>
          </a:p>
          <a:p>
            <a:r>
              <a:rPr lang="en-US" dirty="0"/>
              <a:t> These recovery points allow the state of the script at a certain point to be saved. In the event of an unexpected system failure, the script can be restarted from the last successful recovery point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Recovery Points in Scheduled Scripts</a:t>
            </a:r>
            <a:endParaRPr lang="en-US" dirty="0"/>
          </a:p>
        </p:txBody>
      </p:sp>
      <p:sp>
        <p:nvSpPr>
          <p:cNvPr id="3" name="Content Placeholder 2"/>
          <p:cNvSpPr>
            <a:spLocks noGrp="1"/>
          </p:cNvSpPr>
          <p:nvPr>
            <p:ph idx="1"/>
          </p:nvPr>
        </p:nvSpPr>
        <p:spPr/>
        <p:txBody>
          <a:bodyPr>
            <a:normAutofit lnSpcReduction="10000"/>
          </a:bodyPr>
          <a:lstStyle/>
          <a:p>
            <a:pPr fontAlgn="base"/>
            <a:r>
              <a:rPr lang="en-US" dirty="0"/>
              <a:t>To set a script recovery point, use nlapiSetRecoveryPoint(). When the system restarts, the script will resume where it left off.</a:t>
            </a:r>
            <a:br>
              <a:rPr lang="en-US" dirty="0"/>
            </a:br>
            <a:endParaRPr lang="en-US" dirty="0"/>
          </a:p>
          <a:p>
            <a:pPr fontAlgn="base"/>
            <a:r>
              <a:rPr lang="en-US" dirty="0"/>
              <a:t>Developers can also use nlapiYieldScript(). In addition to setting a recovery point, this API places the script back into the scheduled script queue. Once the script moves to the front of the queue for processing, it begins its execution from the specified recovery point.</a:t>
            </a:r>
          </a:p>
          <a:p>
            <a:pPr>
              <a:buNone/>
            </a:pPr>
            <a:br>
              <a:rPr lang="en-US" dirty="0"/>
            </a:b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Day 9- RESTlet</a:t>
            </a:r>
            <a:endParaRPr lang="en-US" dirty="0"/>
          </a:p>
        </p:txBody>
      </p:sp>
      <p:sp>
        <p:nvSpPr>
          <p:cNvPr id="3" name="Content Placeholder 2"/>
          <p:cNvSpPr>
            <a:spLocks noGrp="1"/>
          </p:cNvSpPr>
          <p:nvPr>
            <p:ph idx="1"/>
          </p:nvPr>
        </p:nvSpPr>
        <p:spPr/>
        <p:txBody>
          <a:bodyPr/>
          <a:lstStyle/>
          <a:p>
            <a:r>
              <a:rPr lang="en-US" dirty="0"/>
              <a:t>RESTlet script.</a:t>
            </a:r>
          </a:p>
          <a:p>
            <a:r>
              <a:rPr lang="en-US" dirty="0"/>
              <a:t>RESTlet script example.</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RESTlet</a:t>
            </a:r>
          </a:p>
        </p:txBody>
      </p:sp>
      <p:sp>
        <p:nvSpPr>
          <p:cNvPr id="3" name="Content Placeholder 2"/>
          <p:cNvSpPr>
            <a:spLocks noGrp="1"/>
          </p:cNvSpPr>
          <p:nvPr>
            <p:ph idx="1"/>
          </p:nvPr>
        </p:nvSpPr>
        <p:spPr/>
        <p:txBody>
          <a:bodyPr/>
          <a:lstStyle/>
          <a:p>
            <a:r>
              <a:rPr lang="en-US" dirty="0"/>
              <a:t>RESTlets, a new type of server Suite Script. This new API is a lightweight, flexible, and standards-based framework that provides an alternative to SOAP-based Web services. Developers can use RESTlets to define custom RESTful integrations with NetSuite.</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1"/>
                </a:solidFill>
              </a:rPr>
              <a:t>RESTlets</a:t>
            </a:r>
            <a:endParaRPr lang="en-US"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n-US" dirty="0"/>
              <a:t>RESTlets are a form of Web services integration. Each RESTlet is a server-side script that operates in a request-response model, and is invoked by an HTTP request to a system-generated URL.</a:t>
            </a:r>
          </a:p>
          <a:p>
            <a:r>
              <a:rPr lang="en-US" dirty="0"/>
              <a:t>RESTlets follow the principles of the REST architectural style and use HTTP. They use HTTP verbs, HTTP headers, HTTP status codes, URLs, and standard data formats.</a:t>
            </a:r>
          </a:p>
          <a:p>
            <a:r>
              <a:rPr lang="en-US" dirty="0"/>
              <a:t>RESTlets support the entire Suite Script API and general Suite Script features such as debugging </a:t>
            </a:r>
          </a:p>
          <a:p>
            <a:pPr>
              <a:buNone/>
            </a:pPr>
            <a:r>
              <a:rPr lang="en-US" dirty="0"/>
              <a:t>RESTlets provide the following additional benefits:</a:t>
            </a:r>
          </a:p>
          <a:p>
            <a:pPr lvl="0"/>
            <a:r>
              <a:rPr lang="en-US" dirty="0"/>
              <a:t>Support of stateless requests and responses between client and server</a:t>
            </a:r>
          </a:p>
          <a:p>
            <a:pPr lvl="0"/>
            <a:r>
              <a:rPr lang="en-US" dirty="0"/>
              <a:t>Built-in authentication using user credentials in HTTP header.</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Day 9- Portlet Script and Bundle Installation Script</a:t>
            </a:r>
            <a:endParaRPr lang="en-US" dirty="0"/>
          </a:p>
        </p:txBody>
      </p:sp>
      <p:sp>
        <p:nvSpPr>
          <p:cNvPr id="3" name="Content Placeholder 2"/>
          <p:cNvSpPr>
            <a:spLocks noGrp="1"/>
          </p:cNvSpPr>
          <p:nvPr>
            <p:ph idx="1"/>
          </p:nvPr>
        </p:nvSpPr>
        <p:spPr/>
        <p:txBody>
          <a:bodyPr/>
          <a:lstStyle/>
          <a:p>
            <a:r>
              <a:rPr lang="en-US" dirty="0"/>
              <a:t>Portlet Scripts</a:t>
            </a:r>
          </a:p>
          <a:p>
            <a:r>
              <a:rPr lang="en-US" dirty="0"/>
              <a:t>Portlet Script examples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Portlet Scripts</a:t>
            </a:r>
            <a:endParaRPr lang="en-US" dirty="0"/>
          </a:p>
        </p:txBody>
      </p:sp>
      <p:sp>
        <p:nvSpPr>
          <p:cNvPr id="3" name="Content Placeholder 2"/>
          <p:cNvSpPr>
            <a:spLocks noGrp="1"/>
          </p:cNvSpPr>
          <p:nvPr>
            <p:ph idx="1"/>
          </p:nvPr>
        </p:nvSpPr>
        <p:spPr/>
        <p:txBody>
          <a:bodyPr>
            <a:normAutofit/>
          </a:bodyPr>
          <a:lstStyle/>
          <a:p>
            <a:pPr fontAlgn="base"/>
            <a:r>
              <a:rPr lang="en-US" dirty="0"/>
              <a:t>Portlet scripts can be used to define and publish custom dashboard content. </a:t>
            </a:r>
          </a:p>
          <a:p>
            <a:pPr fontAlgn="base"/>
            <a:r>
              <a:rPr lang="en-US" dirty="0"/>
              <a:t>List , Form , HTML and Links are </a:t>
            </a:r>
            <a:r>
              <a:rPr lang="en-US" dirty="0" err="1"/>
              <a:t>portlet</a:t>
            </a:r>
            <a:r>
              <a:rPr lang="en-US" dirty="0"/>
              <a:t> script types.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Portlet Types</a:t>
            </a:r>
          </a:p>
        </p:txBody>
      </p:sp>
      <p:sp>
        <p:nvSpPr>
          <p:cNvPr id="3" name="Content Placeholder 2"/>
          <p:cNvSpPr>
            <a:spLocks noGrp="1"/>
          </p:cNvSpPr>
          <p:nvPr>
            <p:ph idx="1"/>
          </p:nvPr>
        </p:nvSpPr>
        <p:spPr/>
        <p:txBody>
          <a:bodyPr>
            <a:normAutofit lnSpcReduction="10000"/>
          </a:bodyPr>
          <a:lstStyle/>
          <a:p>
            <a:pPr lvl="0"/>
            <a:r>
              <a:rPr lang="en-US" b="1" dirty="0"/>
              <a:t>LIST - </a:t>
            </a:r>
            <a:r>
              <a:rPr lang="en-US" dirty="0"/>
              <a:t>A standard list of user-defined column headers and rows.</a:t>
            </a:r>
          </a:p>
          <a:p>
            <a:pPr lvl="0"/>
            <a:r>
              <a:rPr lang="en-US" b="1" dirty="0"/>
              <a:t>FORM - </a:t>
            </a:r>
            <a:r>
              <a:rPr lang="en-US" dirty="0"/>
              <a:t>A basic data entry form with up to one submit button embedded into a </a:t>
            </a:r>
            <a:r>
              <a:rPr lang="en-US" dirty="0" err="1"/>
              <a:t>portlet</a:t>
            </a:r>
            <a:r>
              <a:rPr lang="en-US" dirty="0"/>
              <a:t> This type of </a:t>
            </a:r>
            <a:r>
              <a:rPr lang="en-US" dirty="0" err="1"/>
              <a:t>portlet</a:t>
            </a:r>
            <a:r>
              <a:rPr lang="en-US" dirty="0"/>
              <a:t> supports APIs to refresh and resize the </a:t>
            </a:r>
            <a:r>
              <a:rPr lang="en-US" dirty="0" err="1"/>
              <a:t>portlet</a:t>
            </a:r>
            <a:r>
              <a:rPr lang="en-US" dirty="0"/>
              <a:t>, as well as the use of record-level client-side script to implement validation. </a:t>
            </a:r>
          </a:p>
          <a:p>
            <a:pPr lvl="0"/>
            <a:r>
              <a:rPr lang="en-US" b="1" dirty="0"/>
              <a:t>HTML</a:t>
            </a:r>
            <a:r>
              <a:rPr lang="en-US" dirty="0"/>
              <a:t> - An HTML-based </a:t>
            </a:r>
            <a:r>
              <a:rPr lang="en-US" dirty="0" err="1"/>
              <a:t>portlet</a:t>
            </a:r>
            <a:r>
              <a:rPr lang="en-US" dirty="0"/>
              <a:t>, the most flexible presentation format used to display free-form HTML . </a:t>
            </a:r>
          </a:p>
          <a:p>
            <a:pPr lvl="0"/>
            <a:r>
              <a:rPr lang="en-US" b="1" dirty="0"/>
              <a:t>LINKS</a:t>
            </a:r>
            <a:r>
              <a:rPr lang="en-US" dirty="0"/>
              <a:t> - This default </a:t>
            </a:r>
            <a:r>
              <a:rPr lang="en-US" dirty="0" err="1"/>
              <a:t>portlet</a:t>
            </a:r>
            <a:r>
              <a:rPr lang="en-US" dirty="0"/>
              <a:t> consists of rows of simple formatted content.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Portlet Script</a:t>
            </a:r>
          </a:p>
        </p:txBody>
      </p:sp>
      <p:sp>
        <p:nvSpPr>
          <p:cNvPr id="3" name="Content Placeholder 2"/>
          <p:cNvSpPr>
            <a:spLocks noGrp="1"/>
          </p:cNvSpPr>
          <p:nvPr>
            <p:ph idx="1"/>
          </p:nvPr>
        </p:nvSpPr>
        <p:spPr/>
        <p:txBody>
          <a:bodyPr>
            <a:normAutofit/>
          </a:bodyPr>
          <a:lstStyle/>
          <a:p>
            <a:r>
              <a:rPr lang="en-US" dirty="0"/>
              <a:t>Be aware that the </a:t>
            </a:r>
            <a:r>
              <a:rPr lang="en-US" dirty="0" err="1"/>
              <a:t>portlet</a:t>
            </a:r>
            <a:r>
              <a:rPr lang="en-US" dirty="0"/>
              <a:t> type (LIST, FORM, HTML, LINKS) is not actually passed as a value in the </a:t>
            </a:r>
            <a:r>
              <a:rPr lang="en-US" dirty="0" err="1"/>
              <a:t>portlet</a:t>
            </a:r>
            <a:r>
              <a:rPr lang="en-US" dirty="0"/>
              <a:t> script itself, rather it is defined on the </a:t>
            </a:r>
            <a:r>
              <a:rPr lang="en-US" dirty="0" err="1"/>
              <a:t>portlet</a:t>
            </a:r>
            <a:r>
              <a:rPr lang="en-US" dirty="0"/>
              <a:t> Script record page (see figure below). Once you create your </a:t>
            </a:r>
            <a:r>
              <a:rPr lang="en-US" dirty="0" err="1"/>
              <a:t>portlet</a:t>
            </a:r>
            <a:r>
              <a:rPr lang="en-US" dirty="0"/>
              <a:t> .</a:t>
            </a:r>
            <a:r>
              <a:rPr lang="en-US" dirty="0" err="1"/>
              <a:t>js</a:t>
            </a:r>
            <a:r>
              <a:rPr lang="en-US" dirty="0"/>
              <a:t> file, you will load your .</a:t>
            </a:r>
            <a:r>
              <a:rPr lang="en-US" dirty="0" err="1"/>
              <a:t>js</a:t>
            </a:r>
            <a:r>
              <a:rPr lang="en-US" dirty="0"/>
              <a:t> file into the file cabinet, create a new script record for your file (Setup &gt; Customization &gt; Scripts &gt; New &gt; Portlet), and then select the </a:t>
            </a:r>
            <a:r>
              <a:rPr lang="en-US" dirty="0" err="1"/>
              <a:t>portlet</a:t>
            </a:r>
            <a:r>
              <a:rPr lang="en-US" dirty="0"/>
              <a:t> type from the Portlet Type drop-down menu.</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Suite Script Uses</a:t>
            </a:r>
          </a:p>
        </p:txBody>
      </p:sp>
      <p:sp>
        <p:nvSpPr>
          <p:cNvPr id="3" name="Content Placeholder 2"/>
          <p:cNvSpPr>
            <a:spLocks noGrp="1"/>
          </p:cNvSpPr>
          <p:nvPr>
            <p:ph idx="1"/>
          </p:nvPr>
        </p:nvSpPr>
        <p:spPr/>
        <p:txBody>
          <a:bodyPr>
            <a:normAutofit fontScale="85000" lnSpcReduction="10000"/>
          </a:bodyPr>
          <a:lstStyle/>
          <a:p>
            <a:r>
              <a:rPr lang="en-US" dirty="0"/>
              <a:t>Perform custom business processing when NetSuite records are updated, created, deleted .</a:t>
            </a:r>
          </a:p>
          <a:p>
            <a:r>
              <a:rPr lang="en-US" dirty="0"/>
              <a:t>Perform custom validations and calculations in the browser.</a:t>
            </a:r>
          </a:p>
          <a:p>
            <a:r>
              <a:rPr lang="en-US" dirty="0"/>
              <a:t>Create custom user interfaces.</a:t>
            </a:r>
          </a:p>
          <a:p>
            <a:r>
              <a:rPr lang="en-US" dirty="0"/>
              <a:t>Run batch processes .</a:t>
            </a:r>
          </a:p>
          <a:p>
            <a:r>
              <a:rPr lang="en-US" dirty="0"/>
              <a:t>Execute Net-Suite searches.</a:t>
            </a:r>
          </a:p>
          <a:p>
            <a:r>
              <a:rPr lang="en-US" dirty="0"/>
              <a:t>Perform various utility processing such as sending email and faxes, creating and uploading files, or working with XML documents</a:t>
            </a:r>
          </a:p>
          <a:p>
            <a:r>
              <a:rPr lang="en-US" dirty="0"/>
              <a:t>Create custom dashboard portlets.</a:t>
            </a:r>
          </a:p>
          <a:p>
            <a:r>
              <a:rPr lang="en-US" dirty="0"/>
              <a:t>Perform processing in target accounts for bundled solutions as part of bundle installation or update.</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Portlet Script Examples</a:t>
            </a:r>
          </a:p>
        </p:txBody>
      </p:sp>
      <p:pic>
        <p:nvPicPr>
          <p:cNvPr id="4" name="Content Placeholder 3" descr="https://system.sandbox.netsuite.com/help/helpcenter/en_US/Output/Help/SuiteFlex/SuiteScript/images/flashPortlet_composite.png"/>
          <p:cNvPicPr>
            <a:picLocks noGrp="1"/>
          </p:cNvPicPr>
          <p:nvPr>
            <p:ph idx="1"/>
          </p:nvPr>
        </p:nvPicPr>
        <p:blipFill>
          <a:blip r:embed="rId2"/>
          <a:stretch>
            <a:fillRect/>
          </a:stretch>
        </p:blipFill>
        <p:spPr bwMode="auto">
          <a:xfrm>
            <a:off x="457200" y="2023104"/>
            <a:ext cx="8229600" cy="4213555"/>
          </a:xfrm>
          <a:prstGeom prst="rect">
            <a:avLst/>
          </a:prstGeom>
          <a:noFill/>
          <a:ln w="9525">
            <a:noFill/>
            <a:miter lim="800000"/>
            <a:headEnd/>
            <a:tailEnd/>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solidFill>
              </a:rPr>
              <a:t>Day 11 Mass Update Script and Workflow Action Script</a:t>
            </a:r>
            <a:endParaRPr lang="en-US" dirty="0"/>
          </a:p>
        </p:txBody>
      </p:sp>
      <p:sp>
        <p:nvSpPr>
          <p:cNvPr id="3" name="Content Placeholder 2"/>
          <p:cNvSpPr>
            <a:spLocks noGrp="1"/>
          </p:cNvSpPr>
          <p:nvPr>
            <p:ph idx="1"/>
          </p:nvPr>
        </p:nvSpPr>
        <p:spPr/>
        <p:txBody>
          <a:bodyPr>
            <a:normAutofit lnSpcReduction="10000"/>
          </a:bodyPr>
          <a:lstStyle/>
          <a:p>
            <a:r>
              <a:rPr lang="en-US" dirty="0"/>
              <a:t>Mass Update: </a:t>
            </a:r>
            <a:r>
              <a:rPr lang="en-US" b="0" i="0" dirty="0">
                <a:solidFill>
                  <a:srgbClr val="1A1816"/>
                </a:solidFill>
                <a:effectLst/>
                <a:latin typeface="Oracle Sans"/>
              </a:rPr>
              <a:t>Used to perform custom updates to record fields that are not available through general mass updates. Mass/update scripts are executed on demand only using the Perform Update button on the Mass Update Results Preview page</a:t>
            </a:r>
          </a:p>
          <a:p>
            <a:r>
              <a:rPr lang="en-US" dirty="0">
                <a:solidFill>
                  <a:srgbClr val="1A1816"/>
                </a:solidFill>
                <a:latin typeface="Oracle Sans"/>
              </a:rPr>
              <a:t>Workflow Action: </a:t>
            </a:r>
            <a:r>
              <a:rPr lang="en-US" b="0" i="0" dirty="0">
                <a:solidFill>
                  <a:srgbClr val="1A1816"/>
                </a:solidFill>
                <a:effectLst/>
                <a:latin typeface="Oracle Sans"/>
              </a:rPr>
              <a:t>Workflow action scripts allow you to create custom Workflow Actions that are defined on a record in a </a:t>
            </a:r>
            <a:r>
              <a:rPr lang="en-US" b="0" i="0" dirty="0" err="1">
                <a:solidFill>
                  <a:srgbClr val="1A1816"/>
                </a:solidFill>
                <a:effectLst/>
                <a:latin typeface="Oracle Sans"/>
              </a:rPr>
              <a:t>workflowWorkflow</a:t>
            </a:r>
            <a:r>
              <a:rPr lang="en-US" b="0" i="0" dirty="0">
                <a:solidFill>
                  <a:srgbClr val="1A1816"/>
                </a:solidFill>
                <a:effectLst/>
                <a:latin typeface="Oracle Sans"/>
              </a:rPr>
              <a:t> action scripts are also useful when you need to create custom actions that execute complex computational logic that is beyond what can be done with the built-in actions</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Day 12- Debugging Script</a:t>
            </a:r>
            <a:endParaRPr lang="en-US" dirty="0"/>
          </a:p>
        </p:txBody>
      </p:sp>
      <p:sp>
        <p:nvSpPr>
          <p:cNvPr id="3" name="Content Placeholder 2"/>
          <p:cNvSpPr>
            <a:spLocks noGrp="1"/>
          </p:cNvSpPr>
          <p:nvPr>
            <p:ph idx="1"/>
          </p:nvPr>
        </p:nvSpPr>
        <p:spPr/>
        <p:txBody>
          <a:bodyPr/>
          <a:lstStyle/>
          <a:p>
            <a:r>
              <a:rPr lang="en-US" dirty="0"/>
              <a:t>You can use the Suite Script Debugger to debug server scripts. Server script types are user event, Suitelet, scheduled, and portlet scripts.</a:t>
            </a:r>
          </a:p>
          <a:p>
            <a:r>
              <a:rPr lang="en-US" dirty="0"/>
              <a:t>Scripts which are in testing mode will debug in debugger(Suitelets or UE)</a:t>
            </a:r>
          </a:p>
          <a:p>
            <a:endParaRPr lang="en-US" dirty="0"/>
          </a:p>
        </p:txBody>
      </p:sp>
    </p:spTree>
    <p:extLst>
      <p:ext uri="{BB962C8B-B14F-4D97-AF65-F5344CB8AC3E}">
        <p14:creationId xmlns:p14="http://schemas.microsoft.com/office/powerpoint/2010/main" val="196459876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Debugger</a:t>
            </a:r>
          </a:p>
        </p:txBody>
      </p:sp>
      <p:pic>
        <p:nvPicPr>
          <p:cNvPr id="4" name="Content Placeholder 3" descr="https://system.sandbox.netsuite.com/help/helpcenter/en_US/Output/Help/SuiteFlex/SuiteScript/images/debugger_setBreakpoint1.png"/>
          <p:cNvPicPr>
            <a:picLocks noGrp="1"/>
          </p:cNvPicPr>
          <p:nvPr>
            <p:ph idx="1"/>
          </p:nvPr>
        </p:nvPicPr>
        <p:blipFill>
          <a:blip r:embed="rId2"/>
          <a:stretch>
            <a:fillRect/>
          </a:stretch>
        </p:blipFill>
        <p:spPr bwMode="auto">
          <a:xfrm>
            <a:off x="2715607" y="2642328"/>
            <a:ext cx="3712786" cy="2975106"/>
          </a:xfrm>
          <a:prstGeom prst="rect">
            <a:avLst/>
          </a:prstGeom>
          <a:noFill/>
          <a:ln w="9525">
            <a:noFill/>
            <a:miter lim="800000"/>
            <a:headEnd/>
            <a:tailEnd/>
          </a:ln>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Debugger UI</a:t>
            </a:r>
          </a:p>
        </p:txBody>
      </p:sp>
      <p:sp>
        <p:nvSpPr>
          <p:cNvPr id="3" name="Content Placeholder 2"/>
          <p:cNvSpPr>
            <a:spLocks noGrp="1"/>
          </p:cNvSpPr>
          <p:nvPr>
            <p:ph idx="1"/>
          </p:nvPr>
        </p:nvSpPr>
        <p:spPr/>
        <p:txBody>
          <a:bodyPr>
            <a:normAutofit fontScale="77500" lnSpcReduction="20000"/>
          </a:bodyPr>
          <a:lstStyle/>
          <a:p>
            <a:r>
              <a:rPr lang="en-US" dirty="0"/>
              <a:t>There are five Debugger buttons that can be used to control/resume script execution once the Debugger stops at a particular line:</a:t>
            </a:r>
          </a:p>
          <a:p>
            <a:pPr lvl="0"/>
            <a:r>
              <a:rPr lang="en-US" dirty="0"/>
              <a:t>Step Over: Resumes execution from the current line and stops at the next line (even if the current line is a function call). </a:t>
            </a:r>
          </a:p>
          <a:p>
            <a:pPr lvl="0"/>
            <a:r>
              <a:rPr lang="en-US" dirty="0"/>
              <a:t>Step Into: Resumes execution from the current line and stops at the first line in any function call made from the current line. </a:t>
            </a:r>
          </a:p>
          <a:p>
            <a:pPr lvl="0"/>
            <a:r>
              <a:rPr lang="en-US" dirty="0"/>
              <a:t>Step Out: Resumes execution from the current line until the end of the current function, and stops at the first line following the line from where this function was called -or- until the next break point -or- until the program terminates (either by error or by normal completion).</a:t>
            </a:r>
          </a:p>
          <a:p>
            <a:pPr lvl="0"/>
            <a:r>
              <a:rPr lang="en-US" dirty="0"/>
              <a:t>Continue: Resumes program execution from the current line until the next break point -or- until the program terminates </a:t>
            </a:r>
          </a:p>
          <a:p>
            <a:pPr lvl="0"/>
            <a:r>
              <a:rPr lang="en-US" dirty="0"/>
              <a:t>Cancel: Aborts execution of the program from the current line.</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rPr>
              <a:t>Day 13- Best Practices</a:t>
            </a:r>
            <a:endParaRPr lang="en-US" dirty="0"/>
          </a:p>
        </p:txBody>
      </p:sp>
      <p:sp>
        <p:nvSpPr>
          <p:cNvPr id="3" name="Content Placeholder 2"/>
          <p:cNvSpPr>
            <a:spLocks noGrp="1"/>
          </p:cNvSpPr>
          <p:nvPr>
            <p:ph idx="1"/>
          </p:nvPr>
        </p:nvSpPr>
        <p:spPr/>
        <p:txBody>
          <a:bodyPr/>
          <a:lstStyle/>
          <a:p>
            <a:r>
              <a:rPr lang="en-IN" b="0" i="0" dirty="0">
                <a:solidFill>
                  <a:srgbClr val="1A1816"/>
                </a:solidFill>
                <a:effectLst/>
                <a:latin typeface="Oracle Sans"/>
              </a:rPr>
              <a:t>Code organization and structure</a:t>
            </a:r>
          </a:p>
          <a:p>
            <a:r>
              <a:rPr lang="en-IN" b="0" i="0" dirty="0">
                <a:solidFill>
                  <a:srgbClr val="1A1816"/>
                </a:solidFill>
                <a:effectLst/>
                <a:latin typeface="Oracle Sans"/>
              </a:rPr>
              <a:t>Naming conventions</a:t>
            </a:r>
            <a:endParaRPr lang="en-IN" dirty="0">
              <a:solidFill>
                <a:srgbClr val="1A1816"/>
              </a:solidFill>
              <a:latin typeface="Oracle Sans"/>
            </a:endParaRPr>
          </a:p>
          <a:p>
            <a:r>
              <a:rPr lang="en-IN" b="0" i="0" dirty="0">
                <a:solidFill>
                  <a:srgbClr val="1A1816"/>
                </a:solidFill>
                <a:effectLst/>
                <a:latin typeface="Oracle Sans"/>
              </a:rPr>
              <a:t>Commenting</a:t>
            </a:r>
          </a:p>
          <a:p>
            <a:r>
              <a:rPr lang="en-IN" b="0" i="0" dirty="0">
                <a:solidFill>
                  <a:srgbClr val="1A1816"/>
                </a:solidFill>
                <a:effectLst/>
                <a:latin typeface="Oracle Sans"/>
              </a:rPr>
              <a:t>Error and exception handling</a:t>
            </a:r>
            <a:endParaRPr lang="en-IN" dirty="0">
              <a:solidFill>
                <a:srgbClr val="1A1816"/>
              </a:solidFill>
              <a:latin typeface="Oracle Sans"/>
            </a:endParaRPr>
          </a:p>
          <a:p>
            <a:r>
              <a:rPr lang="en-IN" b="0" i="0" dirty="0">
                <a:solidFill>
                  <a:srgbClr val="1A1816"/>
                </a:solidFill>
                <a:effectLst/>
                <a:latin typeface="Oracle Sans"/>
              </a:rPr>
              <a:t>Script parameters</a:t>
            </a:r>
          </a:p>
          <a:p>
            <a:r>
              <a:rPr lang="en-IN" dirty="0">
                <a:solidFill>
                  <a:srgbClr val="1A1816"/>
                </a:solidFill>
                <a:latin typeface="Oracle Sans"/>
              </a:rPr>
              <a:t>Do not hard code values(URL, ID, Static)</a:t>
            </a:r>
          </a:p>
          <a:p>
            <a:r>
              <a:rPr lang="en-IN" b="0" i="0" dirty="0">
                <a:solidFill>
                  <a:srgbClr val="1A1816"/>
                </a:solidFill>
                <a:effectLst/>
                <a:latin typeface="Oracle Sans"/>
              </a:rPr>
              <a:t>Logging</a:t>
            </a:r>
            <a:endParaRPr lang="en-US" dirty="0"/>
          </a:p>
        </p:txBody>
      </p:sp>
    </p:spTree>
    <p:extLst>
      <p:ext uri="{BB962C8B-B14F-4D97-AF65-F5344CB8AC3E}">
        <p14:creationId xmlns:p14="http://schemas.microsoft.com/office/powerpoint/2010/main" val="27755996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Scripts Usage</a:t>
            </a:r>
          </a:p>
        </p:txBody>
      </p:sp>
      <p:sp>
        <p:nvSpPr>
          <p:cNvPr id="3" name="Content Placeholder 2"/>
          <p:cNvSpPr>
            <a:spLocks noGrp="1"/>
          </p:cNvSpPr>
          <p:nvPr>
            <p:ph idx="1"/>
          </p:nvPr>
        </p:nvSpPr>
        <p:spPr/>
        <p:txBody>
          <a:bodyPr>
            <a:normAutofit/>
          </a:bodyPr>
          <a:lstStyle/>
          <a:p>
            <a:r>
              <a:rPr lang="en-US" dirty="0"/>
              <a:t>Schedule Script     -  10,000</a:t>
            </a:r>
          </a:p>
          <a:p>
            <a:r>
              <a:rPr lang="en-US" dirty="0"/>
              <a:t>User Event Script  -  1,000</a:t>
            </a:r>
          </a:p>
          <a:p>
            <a:r>
              <a:rPr lang="en-US" dirty="0"/>
              <a:t>Client Script           -  1,000</a:t>
            </a:r>
          </a:p>
          <a:p>
            <a:r>
              <a:rPr lang="en-US" dirty="0"/>
              <a:t>Suitelet Script        -  1,000</a:t>
            </a:r>
          </a:p>
          <a:p>
            <a:r>
              <a:rPr lang="en-US" dirty="0" err="1"/>
              <a:t>Restlet</a:t>
            </a:r>
            <a:r>
              <a:rPr lang="en-US" dirty="0"/>
              <a:t> Script         -  5,000</a:t>
            </a:r>
          </a:p>
          <a:p>
            <a:r>
              <a:rPr lang="en-US" dirty="0"/>
              <a:t>Portlet Scripts       -  1,000</a:t>
            </a:r>
          </a:p>
          <a:p>
            <a:r>
              <a:rPr lang="en-US" dirty="0"/>
              <a:t>MassUpdate Script- 1,000 per Each record of the            script</a:t>
            </a:r>
          </a:p>
          <a:p>
            <a:r>
              <a:rPr lang="en-US" dirty="0"/>
              <a:t>Bundle Installation Scripts - 10,000</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DA95-9E6B-026D-97E9-108F55541C84}"/>
              </a:ext>
            </a:extLst>
          </p:cNvPr>
          <p:cNvSpPr>
            <a:spLocks noGrp="1"/>
          </p:cNvSpPr>
          <p:nvPr>
            <p:ph type="title"/>
          </p:nvPr>
        </p:nvSpPr>
        <p:spPr/>
        <p:txBody>
          <a:bodyPr/>
          <a:lstStyle/>
          <a:p>
            <a:r>
              <a:rPr lang="en-IN" dirty="0">
                <a:solidFill>
                  <a:schemeClr val="accent1"/>
                </a:solidFill>
              </a:rPr>
              <a:t>Day 14- Q &amp; A</a:t>
            </a:r>
          </a:p>
        </p:txBody>
      </p:sp>
      <p:sp>
        <p:nvSpPr>
          <p:cNvPr id="3" name="Content Placeholder 2">
            <a:extLst>
              <a:ext uri="{FF2B5EF4-FFF2-40B4-BE49-F238E27FC236}">
                <a16:creationId xmlns:a16="http://schemas.microsoft.com/office/drawing/2014/main" id="{E7C86461-4100-76D3-7E24-F817B3043F62}"/>
              </a:ext>
            </a:extLst>
          </p:cNvPr>
          <p:cNvSpPr>
            <a:spLocks noGrp="1"/>
          </p:cNvSpPr>
          <p:nvPr>
            <p:ph idx="1"/>
          </p:nvPr>
        </p:nvSpPr>
        <p:spPr/>
        <p:txBody>
          <a:bodyPr>
            <a:normAutofit/>
          </a:bodyPr>
          <a:lstStyle/>
          <a:p>
            <a:pPr marL="0" indent="0" algn="ctr">
              <a:lnSpc>
                <a:spcPct val="200000"/>
              </a:lnSpc>
              <a:buNone/>
            </a:pPr>
            <a:r>
              <a:rPr lang="en-IN" sz="9600" dirty="0">
                <a:solidFill>
                  <a:schemeClr val="accent1"/>
                </a:solidFill>
                <a:latin typeface="+mj-lt"/>
                <a:ea typeface="+mj-ea"/>
                <a:cs typeface="+mj-cs"/>
              </a:rPr>
              <a:t>?</a:t>
            </a:r>
          </a:p>
        </p:txBody>
      </p:sp>
    </p:spTree>
    <p:extLst>
      <p:ext uri="{BB962C8B-B14F-4D97-AF65-F5344CB8AC3E}">
        <p14:creationId xmlns:p14="http://schemas.microsoft.com/office/powerpoint/2010/main" val="24611249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DA95-9E6B-026D-97E9-108F55541C84}"/>
              </a:ext>
            </a:extLst>
          </p:cNvPr>
          <p:cNvSpPr>
            <a:spLocks noGrp="1"/>
          </p:cNvSpPr>
          <p:nvPr>
            <p:ph type="title"/>
          </p:nvPr>
        </p:nvSpPr>
        <p:spPr/>
        <p:txBody>
          <a:bodyPr>
            <a:normAutofit fontScale="90000"/>
          </a:bodyPr>
          <a:lstStyle/>
          <a:p>
            <a:r>
              <a:rPr lang="en-IN" dirty="0">
                <a:solidFill>
                  <a:schemeClr val="accent1"/>
                </a:solidFill>
              </a:rPr>
              <a:t>Day 15- Final Review and Conclude</a:t>
            </a:r>
          </a:p>
        </p:txBody>
      </p:sp>
      <p:sp>
        <p:nvSpPr>
          <p:cNvPr id="3" name="Content Placeholder 2">
            <a:extLst>
              <a:ext uri="{FF2B5EF4-FFF2-40B4-BE49-F238E27FC236}">
                <a16:creationId xmlns:a16="http://schemas.microsoft.com/office/drawing/2014/main" id="{E7C86461-4100-76D3-7E24-F817B3043F62}"/>
              </a:ext>
            </a:extLst>
          </p:cNvPr>
          <p:cNvSpPr>
            <a:spLocks noGrp="1"/>
          </p:cNvSpPr>
          <p:nvPr>
            <p:ph idx="1"/>
          </p:nvPr>
        </p:nvSpPr>
        <p:spPr/>
        <p:txBody>
          <a:bodyPr>
            <a:normAutofit/>
          </a:bodyPr>
          <a:lstStyle/>
          <a:p>
            <a:pPr marL="0" indent="0" algn="ctr">
              <a:lnSpc>
                <a:spcPct val="200000"/>
              </a:lnSpc>
              <a:buNone/>
            </a:pPr>
            <a:r>
              <a:rPr lang="en-IN" sz="9600" dirty="0">
                <a:solidFill>
                  <a:schemeClr val="accent1"/>
                </a:solidFill>
                <a:latin typeface="+mj-lt"/>
                <a:ea typeface="+mj-ea"/>
                <a:cs typeface="+mj-cs"/>
              </a:rPr>
              <a:t>Thank You!</a:t>
            </a:r>
          </a:p>
        </p:txBody>
      </p:sp>
    </p:spTree>
    <p:extLst>
      <p:ext uri="{BB962C8B-B14F-4D97-AF65-F5344CB8AC3E}">
        <p14:creationId xmlns:p14="http://schemas.microsoft.com/office/powerpoint/2010/main" val="140874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What is Suite Script API?</a:t>
            </a:r>
          </a:p>
        </p:txBody>
      </p:sp>
      <p:sp>
        <p:nvSpPr>
          <p:cNvPr id="3" name="Content Placeholder 2"/>
          <p:cNvSpPr>
            <a:spLocks noGrp="1"/>
          </p:cNvSpPr>
          <p:nvPr>
            <p:ph idx="1"/>
          </p:nvPr>
        </p:nvSpPr>
        <p:spPr/>
        <p:txBody>
          <a:bodyPr/>
          <a:lstStyle/>
          <a:p>
            <a:r>
              <a:rPr lang="en-US" dirty="0"/>
              <a:t>API is mainly used to access the information.</a:t>
            </a:r>
          </a:p>
          <a:p>
            <a:r>
              <a:rPr lang="en-US" dirty="0"/>
              <a:t>The Suite Script API documentation is organized in a few different ways. Depending on how you wish to access the information.</a:t>
            </a:r>
          </a:p>
          <a:p>
            <a:r>
              <a:rPr lang="en-US" dirty="0"/>
              <a:t>Ex: Suite script functions and Objects.</a:t>
            </a:r>
          </a:p>
          <a:p>
            <a:pPr>
              <a:buNone/>
            </a:pPr>
            <a:r>
              <a:rPr lang="en-US" dirty="0"/>
              <a:t>(Netsuite Help-&gt;Type API in search box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Run script in Net-suite</a:t>
            </a:r>
          </a:p>
        </p:txBody>
      </p:sp>
      <p:sp>
        <p:nvSpPr>
          <p:cNvPr id="3" name="Content Placeholder 2"/>
          <p:cNvSpPr>
            <a:spLocks noGrp="1"/>
          </p:cNvSpPr>
          <p:nvPr>
            <p:ph idx="1"/>
          </p:nvPr>
        </p:nvSpPr>
        <p:spPr/>
        <p:txBody>
          <a:bodyPr>
            <a:normAutofit/>
          </a:bodyPr>
          <a:lstStyle/>
          <a:p>
            <a:r>
              <a:rPr lang="en-US" dirty="0"/>
              <a:t>Creating a JavaScript file for your script.</a:t>
            </a:r>
          </a:p>
          <a:p>
            <a:r>
              <a:rPr lang="en-US" dirty="0"/>
              <a:t>Uploading the file into Net-Suite.</a:t>
            </a:r>
          </a:p>
          <a:p>
            <a:r>
              <a:rPr lang="en-US" dirty="0"/>
              <a:t>Creating a Net-Suite “Script” record for your script(</a:t>
            </a:r>
            <a:r>
              <a:rPr lang="en-US" dirty="0">
                <a:sym typeface="Wingdings" pitchFamily="2" charset="2"/>
              </a:rPr>
              <a:t>CustomizationScriptsNew</a:t>
            </a:r>
            <a:r>
              <a:rPr lang="en-US" dirty="0"/>
              <a:t>).</a:t>
            </a:r>
          </a:p>
          <a:p>
            <a:r>
              <a:rPr lang="en-US" dirty="0"/>
              <a:t>Defining script runtime options on a Net-Suite Script Deployment page.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0070C0"/>
                </a:solidFill>
              </a:rPr>
            </a:br>
            <a:br>
              <a:rPr lang="en-US" dirty="0">
                <a:solidFill>
                  <a:srgbClr val="0070C0"/>
                </a:solidFill>
              </a:rPr>
            </a:br>
            <a:r>
              <a:rPr lang="en-US" dirty="0">
                <a:solidFill>
                  <a:srgbClr val="0070C0"/>
                </a:solidFill>
              </a:rPr>
              <a:t>Day 2:</a:t>
            </a:r>
            <a:br>
              <a:rPr lang="en-US" dirty="0">
                <a:solidFill>
                  <a:srgbClr val="0070C0"/>
                </a:solidFill>
              </a:rPr>
            </a:br>
            <a:r>
              <a:rPr lang="en-US" dirty="0">
                <a:solidFill>
                  <a:srgbClr val="0070C0"/>
                </a:solidFill>
              </a:rPr>
              <a:t>Interacting With Netsuite Data</a:t>
            </a:r>
          </a:p>
        </p:txBody>
      </p:sp>
      <p:sp>
        <p:nvSpPr>
          <p:cNvPr id="3" name="Content Placeholder 2"/>
          <p:cNvSpPr>
            <a:spLocks noGrp="1"/>
          </p:cNvSpPr>
          <p:nvPr>
            <p:ph idx="1"/>
          </p:nvPr>
        </p:nvSpPr>
        <p:spPr/>
        <p:txBody>
          <a:bodyPr/>
          <a:lstStyle/>
          <a:p>
            <a:r>
              <a:rPr lang="en-US" dirty="0"/>
              <a:t>Scripting Record</a:t>
            </a:r>
          </a:p>
          <a:p>
            <a:r>
              <a:rPr lang="en-US" dirty="0"/>
              <a:t>Scripting Fields</a:t>
            </a:r>
          </a:p>
          <a:p>
            <a:r>
              <a:rPr lang="en-US" dirty="0"/>
              <a:t>Scripting Sublist</a:t>
            </a:r>
          </a:p>
          <a:p>
            <a:r>
              <a:rPr lang="en-US" dirty="0"/>
              <a:t>Sub Records</a:t>
            </a:r>
          </a:p>
          <a:p>
            <a:r>
              <a:rPr lang="en-US" dirty="0"/>
              <a:t>Online Forms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4272</TotalTime>
  <Words>3670</Words>
  <Application>Microsoft Office PowerPoint</Application>
  <PresentationFormat>On-screen Show (4:3)</PresentationFormat>
  <Paragraphs>290</Paragraphs>
  <Slides>68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Calibri</vt:lpstr>
      <vt:lpstr>Constantia</vt:lpstr>
      <vt:lpstr>Oracle Sans</vt:lpstr>
      <vt:lpstr>Wingdings 2</vt:lpstr>
      <vt:lpstr>Flow</vt:lpstr>
      <vt:lpstr>NETSUITE- TECHNICAL TRAINING </vt:lpstr>
      <vt:lpstr>Training Content</vt:lpstr>
      <vt:lpstr>Day 1- SuiteScript API Overview</vt:lpstr>
      <vt:lpstr>Suite Script Versions</vt:lpstr>
      <vt:lpstr>What is Suite Script?</vt:lpstr>
      <vt:lpstr>Suite Script Uses</vt:lpstr>
      <vt:lpstr>What is Suite Script API?</vt:lpstr>
      <vt:lpstr>Run script in Net-suite</vt:lpstr>
      <vt:lpstr>  Day 2: Interacting With Netsuite Data</vt:lpstr>
      <vt:lpstr>Working with Records</vt:lpstr>
      <vt:lpstr>Standard Vs Dynamic mode</vt:lpstr>
      <vt:lpstr>Working with Fields</vt:lpstr>
      <vt:lpstr>Working with Fields</vt:lpstr>
      <vt:lpstr>Working with Sublists</vt:lpstr>
      <vt:lpstr>Working with Sublists</vt:lpstr>
      <vt:lpstr>Working with Sub Records</vt:lpstr>
      <vt:lpstr>Day 3-Script Types</vt:lpstr>
      <vt:lpstr>Day 4- Client Script</vt:lpstr>
      <vt:lpstr>Client Event Functions </vt:lpstr>
      <vt:lpstr>Client Script Events </vt:lpstr>
      <vt:lpstr>Client Event Functions</vt:lpstr>
      <vt:lpstr>Form level Vs Record Level Client Script</vt:lpstr>
      <vt:lpstr>Client Script Example</vt:lpstr>
      <vt:lpstr>Day 5- User Event Script</vt:lpstr>
      <vt:lpstr>User Event Script</vt:lpstr>
      <vt:lpstr>User Event Types</vt:lpstr>
      <vt:lpstr>User Event Script Syntax</vt:lpstr>
      <vt:lpstr>Day 6- Map/Reduce Script</vt:lpstr>
      <vt:lpstr>Map/Reduce Script</vt:lpstr>
      <vt:lpstr>Map/Reduce Entry Points</vt:lpstr>
      <vt:lpstr>Day 7- Suitelet Script</vt:lpstr>
      <vt:lpstr>Suitelet</vt:lpstr>
      <vt:lpstr>Suitelet</vt:lpstr>
      <vt:lpstr>Back end Suitelet Uses</vt:lpstr>
      <vt:lpstr>Suitelet Script Execution</vt:lpstr>
      <vt:lpstr>External Available Suitelet</vt:lpstr>
      <vt:lpstr>UI access for Suitelet</vt:lpstr>
      <vt:lpstr>UI access</vt:lpstr>
      <vt:lpstr>UI access</vt:lpstr>
      <vt:lpstr>Suite let Forms</vt:lpstr>
      <vt:lpstr>List Suitelet</vt:lpstr>
      <vt:lpstr>Day 8- Schedule Script</vt:lpstr>
      <vt:lpstr>Scheduled Script</vt:lpstr>
      <vt:lpstr>Scheduled Script Execution</vt:lpstr>
      <vt:lpstr>Scheduled Script Execution</vt:lpstr>
      <vt:lpstr>Scheduled Script Statuses</vt:lpstr>
      <vt:lpstr>Scheduling Script</vt:lpstr>
      <vt:lpstr>Scheduling Script</vt:lpstr>
      <vt:lpstr>Scheduled Scripts Using nlapiScheduleScript</vt:lpstr>
      <vt:lpstr>Scheduled Scripts Using nlapiScheduleScript</vt:lpstr>
      <vt:lpstr>Recovery Points in Scheduled Scripts</vt:lpstr>
      <vt:lpstr>Recovery Points in Scheduled Scripts</vt:lpstr>
      <vt:lpstr>Day 9- RESTlet</vt:lpstr>
      <vt:lpstr>RESTlet</vt:lpstr>
      <vt:lpstr>RESTlets</vt:lpstr>
      <vt:lpstr>Day 9- Portlet Script and Bundle Installation Script</vt:lpstr>
      <vt:lpstr>Portlet Scripts</vt:lpstr>
      <vt:lpstr>Portlet Types</vt:lpstr>
      <vt:lpstr>Portlet Script</vt:lpstr>
      <vt:lpstr>Portlet Script Examples</vt:lpstr>
      <vt:lpstr>Day 11 Mass Update Script and Workflow Action Script</vt:lpstr>
      <vt:lpstr>Day 12- Debugging Script</vt:lpstr>
      <vt:lpstr>Debugger</vt:lpstr>
      <vt:lpstr>Debugger UI</vt:lpstr>
      <vt:lpstr>Day 13- Best Practices</vt:lpstr>
      <vt:lpstr>Scripts Usage</vt:lpstr>
      <vt:lpstr>Day 14- Q &amp; A</vt:lpstr>
      <vt:lpstr>Day 15- Final Review and Conclude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NETSUITE SUITE SCRIPT TRAINING</dc:title>
  <dc:creator>Sravan</dc:creator>
  <cp:lastModifiedBy>Mallem HK</cp:lastModifiedBy>
  <cp:revision>254</cp:revision>
  <dcterms:created xsi:type="dcterms:W3CDTF">2012-12-17T10:48:50Z</dcterms:created>
  <dcterms:modified xsi:type="dcterms:W3CDTF">2022-11-19T17:31:40Z</dcterms:modified>
</cp:coreProperties>
</file>